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1" r:id="rId1"/>
  </p:sldMasterIdLst>
  <p:notesMasterIdLst>
    <p:notesMasterId r:id="rId31"/>
  </p:notesMasterIdLst>
  <p:sldIdLst>
    <p:sldId id="256" r:id="rId2"/>
    <p:sldId id="258" r:id="rId3"/>
    <p:sldId id="261" r:id="rId4"/>
    <p:sldId id="257" r:id="rId5"/>
    <p:sldId id="259" r:id="rId6"/>
    <p:sldId id="260" r:id="rId7"/>
    <p:sldId id="264" r:id="rId8"/>
    <p:sldId id="268" r:id="rId9"/>
    <p:sldId id="269" r:id="rId10"/>
    <p:sldId id="297" r:id="rId11"/>
    <p:sldId id="298" r:id="rId12"/>
    <p:sldId id="275" r:id="rId13"/>
    <p:sldId id="299" r:id="rId14"/>
    <p:sldId id="277" r:id="rId15"/>
    <p:sldId id="278" r:id="rId16"/>
    <p:sldId id="279" r:id="rId17"/>
    <p:sldId id="282" r:id="rId18"/>
    <p:sldId id="281" r:id="rId19"/>
    <p:sldId id="284" r:id="rId20"/>
    <p:sldId id="291" r:id="rId21"/>
    <p:sldId id="292" r:id="rId22"/>
    <p:sldId id="294" r:id="rId23"/>
    <p:sldId id="295" r:id="rId24"/>
    <p:sldId id="296" r:id="rId25"/>
    <p:sldId id="283" r:id="rId26"/>
    <p:sldId id="285" r:id="rId27"/>
    <p:sldId id="286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1E6"/>
    <a:srgbClr val="F2F3F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9" autoAdjust="0"/>
    <p:restoredTop sz="96374" autoAdjust="0"/>
  </p:normalViewPr>
  <p:slideViewPr>
    <p:cSldViewPr>
      <p:cViewPr varScale="1">
        <p:scale>
          <a:sx n="110" d="100"/>
          <a:sy n="110" d="100"/>
        </p:scale>
        <p:origin x="636" y="96"/>
      </p:cViewPr>
      <p:guideLst>
        <p:guide orient="horz" pos="2132"/>
        <p:guide pos="3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9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BD77D-D139-4C0D-B697-D48359E33389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03541-3CAD-46CA-BF76-A699780918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656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952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485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47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374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0989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03541-3CAD-46CA-BF76-A699780918A0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47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219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418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713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536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hu-H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73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906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15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272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94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35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292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32C38DA-9822-4CB8-A7A5-522A919101CF}" type="datetimeFigureOut">
              <a:rPr lang="hu-HU" smtClean="0"/>
              <a:t>2022. 09. 17.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BC1CF90-F8EC-4BB1-AC99-FD46879D903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23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2" r:id="rId1"/>
    <p:sldLayoutId id="2147484423" r:id="rId2"/>
    <p:sldLayoutId id="2147484424" r:id="rId3"/>
    <p:sldLayoutId id="2147484425" r:id="rId4"/>
    <p:sldLayoutId id="2147484426" r:id="rId5"/>
    <p:sldLayoutId id="2147484427" r:id="rId6"/>
    <p:sldLayoutId id="2147484428" r:id="rId7"/>
    <p:sldLayoutId id="2147484429" r:id="rId8"/>
    <p:sldLayoutId id="2147484430" r:id="rId9"/>
    <p:sldLayoutId id="2147484431" r:id="rId10"/>
    <p:sldLayoutId id="21474844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65.sv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0" Type="http://schemas.openxmlformats.org/officeDocument/2006/relationships/image" Target="../media/image65.svg"/><Relationship Id="rId4" Type="http://schemas.openxmlformats.org/officeDocument/2006/relationships/image" Target="../media/image93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54.png"/><Relationship Id="rId9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1488B4-8303-4451-B793-5962E45DC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0788"/>
            <a:ext cx="9144000" cy="2704211"/>
          </a:xfrm>
        </p:spPr>
        <p:txBody>
          <a:bodyPr/>
          <a:lstStyle/>
          <a:p>
            <a:pPr algn="ctr"/>
            <a:r>
              <a:rPr lang="hu-HU" dirty="0"/>
              <a:t>Költségvetés kimutatás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BFB4AC-F2BD-4E1A-B8A7-0ABCED11A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529" y="4528868"/>
            <a:ext cx="2612942" cy="369332"/>
          </a:xfrm>
        </p:spPr>
        <p:txBody>
          <a:bodyPr>
            <a:normAutofit lnSpcReduction="10000"/>
          </a:bodyPr>
          <a:lstStyle/>
          <a:p>
            <a:r>
              <a:rPr lang="hu-HU" dirty="0"/>
              <a:t>Vizsgaremek 2022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0497ADA-5105-4B7C-A66A-F90CF79CB091}"/>
              </a:ext>
            </a:extLst>
          </p:cNvPr>
          <p:cNvSpPr txBox="1"/>
          <p:nvPr/>
        </p:nvSpPr>
        <p:spPr>
          <a:xfrm>
            <a:off x="5380511" y="5116269"/>
            <a:ext cx="143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Buda Viktor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811E45-37E2-4FBB-908C-60FC7121738A}"/>
              </a:ext>
            </a:extLst>
          </p:cNvPr>
          <p:cNvSpPr txBox="1"/>
          <p:nvPr/>
        </p:nvSpPr>
        <p:spPr>
          <a:xfrm>
            <a:off x="5258051" y="5520106"/>
            <a:ext cx="167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Project vezető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744C885-C875-4D2B-96D3-6AD4C50E053B}"/>
              </a:ext>
            </a:extLst>
          </p:cNvPr>
          <p:cNvSpPr txBox="1"/>
          <p:nvPr/>
        </p:nvSpPr>
        <p:spPr>
          <a:xfrm>
            <a:off x="5548221" y="5923943"/>
            <a:ext cx="109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Tesztelő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FBE6156-11B4-4D7E-9CBA-7388F37383DE}"/>
              </a:ext>
            </a:extLst>
          </p:cNvPr>
          <p:cNvSpPr txBox="1"/>
          <p:nvPr/>
        </p:nvSpPr>
        <p:spPr>
          <a:xfrm>
            <a:off x="9052744" y="5116269"/>
            <a:ext cx="194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Mészáros Tamás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E86498D-B92A-48B8-8984-5AA057CC7022}"/>
              </a:ext>
            </a:extLst>
          </p:cNvPr>
          <p:cNvSpPr txBox="1"/>
          <p:nvPr/>
        </p:nvSpPr>
        <p:spPr>
          <a:xfrm>
            <a:off x="9011692" y="5520106"/>
            <a:ext cx="203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Backend fejlesztő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13E8FEC-B4AD-4B8A-9DC6-C5AE7020758B}"/>
              </a:ext>
            </a:extLst>
          </p:cNvPr>
          <p:cNvSpPr txBox="1"/>
          <p:nvPr/>
        </p:nvSpPr>
        <p:spPr>
          <a:xfrm>
            <a:off x="1593832" y="5116269"/>
            <a:ext cx="154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Uhrin Balázs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32B83FF7-7A84-4D15-BFE2-6584E537B639}"/>
              </a:ext>
            </a:extLst>
          </p:cNvPr>
          <p:cNvSpPr txBox="1"/>
          <p:nvPr/>
        </p:nvSpPr>
        <p:spPr>
          <a:xfrm>
            <a:off x="1341120" y="5520106"/>
            <a:ext cx="207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Frontend fejlesztő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86804E0-0E2B-4BE1-9B0E-C159AA5650A1}"/>
              </a:ext>
            </a:extLst>
          </p:cNvPr>
          <p:cNvSpPr txBox="1"/>
          <p:nvPr/>
        </p:nvSpPr>
        <p:spPr>
          <a:xfrm>
            <a:off x="4623758" y="6426679"/>
            <a:ext cx="312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Felkészítő tanár: Tóth József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2BC9C099-6093-4FA5-97C4-7761D976D2EA}"/>
              </a:ext>
            </a:extLst>
          </p:cNvPr>
          <p:cNvCxnSpPr>
            <a:cxnSpLocks/>
          </p:cNvCxnSpPr>
          <p:nvPr/>
        </p:nvCxnSpPr>
        <p:spPr>
          <a:xfrm>
            <a:off x="4623758" y="6426679"/>
            <a:ext cx="301061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lh5.googleusercontent.com/sAwQz6c3QTD57kxHD3Q0xz5Z_CrnjCifPLdZccqmOZiWlzWNtniFK_fZgVVIV_ld6huFJs1H4d2TeyuU9KtO5vd4zrr-fEAtQuIQX1wcPfNNlZwvv9rn81EptZ2tbagSbTF1wDxedmco5P5KmfpZzg">
            <a:extLst>
              <a:ext uri="{FF2B5EF4-FFF2-40B4-BE49-F238E27FC236}">
                <a16:creationId xmlns:a16="http://schemas.microsoft.com/office/drawing/2014/main" id="{48BD59BD-3CC4-4AE8-8CB7-1D40C63F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674" y="4020963"/>
            <a:ext cx="1149836" cy="112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F577B08-0774-4918-B540-DB75FEF1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89" y="215336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33142899-E1CB-43C8-BBE9-846EFBD43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E897B35B-8005-458A-B637-2CA9DCF4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000" y="-126000"/>
            <a:ext cx="6280029" cy="1450562"/>
          </a:xfrm>
        </p:spPr>
        <p:txBody>
          <a:bodyPr>
            <a:normAutofit/>
          </a:bodyPr>
          <a:lstStyle/>
          <a:p>
            <a:r>
              <a:rPr lang="hu-HU" sz="3200" dirty="0"/>
              <a:t>Felhasználói kezdőlap</a:t>
            </a:r>
          </a:p>
        </p:txBody>
      </p:sp>
      <p:sp>
        <p:nvSpPr>
          <p:cNvPr id="11" name="Téglalap menu">
            <a:extLst>
              <a:ext uri="{FF2B5EF4-FFF2-40B4-BE49-F238E27FC236}">
                <a16:creationId xmlns:a16="http://schemas.microsoft.com/office/drawing/2014/main" id="{8074D887-08DB-47BA-9325-4149F3AC41BC}"/>
              </a:ext>
            </a:extLst>
          </p:cNvPr>
          <p:cNvSpPr/>
          <p:nvPr/>
        </p:nvSpPr>
        <p:spPr>
          <a:xfrm>
            <a:off x="0" y="0"/>
            <a:ext cx="534838" cy="3191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post">
            <a:extLst>
              <a:ext uri="{FF2B5EF4-FFF2-40B4-BE49-F238E27FC236}">
                <a16:creationId xmlns:a16="http://schemas.microsoft.com/office/drawing/2014/main" id="{1B1DEC8E-E955-436D-9B3F-E698B4672E1F}"/>
              </a:ext>
            </a:extLst>
          </p:cNvPr>
          <p:cNvSpPr/>
          <p:nvPr/>
        </p:nvSpPr>
        <p:spPr>
          <a:xfrm>
            <a:off x="2810999" y="2574000"/>
            <a:ext cx="6480001" cy="428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karás post">
            <a:extLst>
              <a:ext uri="{FF2B5EF4-FFF2-40B4-BE49-F238E27FC236}">
                <a16:creationId xmlns:a16="http://schemas.microsoft.com/office/drawing/2014/main" id="{FF460A7C-FBE8-4C34-A1C9-C8BED076711D}"/>
              </a:ext>
            </a:extLst>
          </p:cNvPr>
          <p:cNvSpPr/>
          <p:nvPr/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akarás post">
            <a:extLst>
              <a:ext uri="{FF2B5EF4-FFF2-40B4-BE49-F238E27FC236}">
                <a16:creationId xmlns:a16="http://schemas.microsoft.com/office/drawing/2014/main" id="{6C25F3DE-8E6A-43E0-8D59-BD31C3431164}"/>
              </a:ext>
            </a:extLst>
          </p:cNvPr>
          <p:cNvSpPr/>
          <p:nvPr/>
        </p:nvSpPr>
        <p:spPr>
          <a:xfrm>
            <a:off x="3920" y="2574000"/>
            <a:ext cx="2807077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akarás post">
            <a:extLst>
              <a:ext uri="{FF2B5EF4-FFF2-40B4-BE49-F238E27FC236}">
                <a16:creationId xmlns:a16="http://schemas.microsoft.com/office/drawing/2014/main" id="{4ABA168D-9208-4BEC-A3D5-92ACC1522C5C}"/>
              </a:ext>
            </a:extLst>
          </p:cNvPr>
          <p:cNvSpPr/>
          <p:nvPr/>
        </p:nvSpPr>
        <p:spPr>
          <a:xfrm>
            <a:off x="9280730" y="2568893"/>
            <a:ext cx="2907350" cy="428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post szöveg">
            <a:extLst>
              <a:ext uri="{FF2B5EF4-FFF2-40B4-BE49-F238E27FC236}">
                <a16:creationId xmlns:a16="http://schemas.microsoft.com/office/drawing/2014/main" id="{145AFCA6-CD20-4CCF-A35D-C1068EDB41D6}"/>
              </a:ext>
            </a:extLst>
          </p:cNvPr>
          <p:cNvSpPr txBox="1"/>
          <p:nvPr/>
        </p:nvSpPr>
        <p:spPr>
          <a:xfrm>
            <a:off x="1077950" y="1314000"/>
            <a:ext cx="1012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Bejelentkezést követően a felhasználó azonnal láthatja az aktuális havi adatait.</a:t>
            </a:r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C601218B-4408-4277-8DCB-11F91587F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5" name="össz szöveg">
            <a:extLst>
              <a:ext uri="{FF2B5EF4-FFF2-40B4-BE49-F238E27FC236}">
                <a16:creationId xmlns:a16="http://schemas.microsoft.com/office/drawing/2014/main" id="{1B029F81-45F8-45F1-91CB-246AC3A6CB3D}"/>
              </a:ext>
            </a:extLst>
          </p:cNvPr>
          <p:cNvSpPr txBox="1"/>
          <p:nvPr/>
        </p:nvSpPr>
        <p:spPr>
          <a:xfrm>
            <a:off x="9426000" y="1784720"/>
            <a:ext cx="33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Az aktuális havi: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Összbevétel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Összkiadás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Valamint ezek összesítése</a:t>
            </a:r>
          </a:p>
        </p:txBody>
      </p:sp>
      <p:sp>
        <p:nvSpPr>
          <p:cNvPr id="26" name="uj keret">
            <a:extLst>
              <a:ext uri="{FF2B5EF4-FFF2-40B4-BE49-F238E27FC236}">
                <a16:creationId xmlns:a16="http://schemas.microsoft.com/office/drawing/2014/main" id="{9CD0FCAF-7BE8-40DA-8C09-604CF7707282}"/>
              </a:ext>
            </a:extLst>
          </p:cNvPr>
          <p:cNvSpPr/>
          <p:nvPr/>
        </p:nvSpPr>
        <p:spPr>
          <a:xfrm>
            <a:off x="14092" y="324000"/>
            <a:ext cx="12177908" cy="13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akarás uj">
            <a:extLst>
              <a:ext uri="{FF2B5EF4-FFF2-40B4-BE49-F238E27FC236}">
                <a16:creationId xmlns:a16="http://schemas.microsoft.com/office/drawing/2014/main" id="{0ABC55B1-DB90-4337-9792-15B1F100EDC5}"/>
              </a:ext>
            </a:extLst>
          </p:cNvPr>
          <p:cNvSpPr/>
          <p:nvPr/>
        </p:nvSpPr>
        <p:spPr>
          <a:xfrm>
            <a:off x="-1" y="1629000"/>
            <a:ext cx="12206093" cy="5229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takarás uj">
            <a:extLst>
              <a:ext uri="{FF2B5EF4-FFF2-40B4-BE49-F238E27FC236}">
                <a16:creationId xmlns:a16="http://schemas.microsoft.com/office/drawing/2014/main" id="{E682292F-228D-4B47-94D8-9EE92D9A65BE}"/>
              </a:ext>
            </a:extLst>
          </p:cNvPr>
          <p:cNvSpPr/>
          <p:nvPr/>
        </p:nvSpPr>
        <p:spPr>
          <a:xfrm>
            <a:off x="0" y="3558"/>
            <a:ext cx="12206092" cy="32044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uj szöveg">
            <a:extLst>
              <a:ext uri="{FF2B5EF4-FFF2-40B4-BE49-F238E27FC236}">
                <a16:creationId xmlns:a16="http://schemas.microsoft.com/office/drawing/2014/main" id="{C08EF665-4E9F-4F30-9B41-AA4013BFACF8}"/>
              </a:ext>
            </a:extLst>
          </p:cNvPr>
          <p:cNvSpPr txBox="1"/>
          <p:nvPr/>
        </p:nvSpPr>
        <p:spPr>
          <a:xfrm>
            <a:off x="0" y="2214000"/>
            <a:ext cx="774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 felhasználónak lehetősége van új kiadás/bevétel rögzítésére: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összege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dátuma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rgbClr val="FF0000"/>
                </a:solidFill>
              </a:rPr>
              <a:t>Kiadás/bevétel fajtája</a:t>
            </a:r>
          </a:p>
        </p:txBody>
      </p:sp>
      <p:pic>
        <p:nvPicPr>
          <p:cNvPr id="39" name="Kép 38">
            <a:extLst>
              <a:ext uri="{FF2B5EF4-FFF2-40B4-BE49-F238E27FC236}">
                <a16:creationId xmlns:a16="http://schemas.microsoft.com/office/drawing/2014/main" id="{23B18FD6-36C9-4BF7-91FF-9A36E80F3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000" y="770914"/>
            <a:ext cx="3865199" cy="2658086"/>
          </a:xfrm>
          <a:prstGeom prst="rect">
            <a:avLst/>
          </a:prstGeom>
        </p:spPr>
      </p:pic>
      <p:sp>
        <p:nvSpPr>
          <p:cNvPr id="40" name="kat szöveg">
            <a:extLst>
              <a:ext uri="{FF2B5EF4-FFF2-40B4-BE49-F238E27FC236}">
                <a16:creationId xmlns:a16="http://schemas.microsoft.com/office/drawing/2014/main" id="{F30739C2-7428-4DA7-92E2-B8F467041B37}"/>
              </a:ext>
            </a:extLst>
          </p:cNvPr>
          <p:cNvSpPr txBox="1"/>
          <p:nvPr/>
        </p:nvSpPr>
        <p:spPr>
          <a:xfrm>
            <a:off x="8211000" y="3609000"/>
            <a:ext cx="413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F0000"/>
                </a:solidFill>
              </a:rPr>
              <a:t>Admin által beállított kategóriák</a:t>
            </a:r>
          </a:p>
        </p:txBody>
      </p:sp>
      <p:pic>
        <p:nvPicPr>
          <p:cNvPr id="42" name="Kép 41">
            <a:extLst>
              <a:ext uri="{FF2B5EF4-FFF2-40B4-BE49-F238E27FC236}">
                <a16:creationId xmlns:a16="http://schemas.microsoft.com/office/drawing/2014/main" id="{47ECCEFF-17A3-4C08-A276-70C02A741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973" y="1785780"/>
            <a:ext cx="3967831" cy="1138750"/>
          </a:xfrm>
          <a:prstGeom prst="rect">
            <a:avLst/>
          </a:prstGeom>
        </p:spPr>
      </p:pic>
      <p:pic>
        <p:nvPicPr>
          <p:cNvPr id="43" name="Kép 42">
            <a:extLst>
              <a:ext uri="{FF2B5EF4-FFF2-40B4-BE49-F238E27FC236}">
                <a16:creationId xmlns:a16="http://schemas.microsoft.com/office/drawing/2014/main" id="{14CE88CB-0C56-4F7B-833F-8834608EC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015" y="3069656"/>
            <a:ext cx="3952789" cy="1125570"/>
          </a:xfrm>
          <a:prstGeom prst="rect">
            <a:avLst/>
          </a:prstGeom>
        </p:spPr>
      </p:pic>
      <p:pic>
        <p:nvPicPr>
          <p:cNvPr id="44" name="Kép 43">
            <a:extLst>
              <a:ext uri="{FF2B5EF4-FFF2-40B4-BE49-F238E27FC236}">
                <a16:creationId xmlns:a16="http://schemas.microsoft.com/office/drawing/2014/main" id="{38BA8A0B-A849-4E83-883B-72F8C25A8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81976"/>
            <a:ext cx="3921908" cy="1125570"/>
          </a:xfrm>
          <a:prstGeom prst="rect">
            <a:avLst/>
          </a:prstGeom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E0DF86E0-29E7-4CA7-97C4-E5401D538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2" y="3053833"/>
            <a:ext cx="3952789" cy="1125570"/>
          </a:xfrm>
          <a:prstGeom prst="rect">
            <a:avLst/>
          </a:prstGeom>
        </p:spPr>
      </p:pic>
      <p:pic>
        <p:nvPicPr>
          <p:cNvPr id="46" name="Kép 45">
            <a:extLst>
              <a:ext uri="{FF2B5EF4-FFF2-40B4-BE49-F238E27FC236}">
                <a16:creationId xmlns:a16="http://schemas.microsoft.com/office/drawing/2014/main" id="{83ACD84A-72D2-4940-8E85-72E180AA7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765" y="1781976"/>
            <a:ext cx="3984281" cy="1139648"/>
          </a:xfrm>
          <a:prstGeom prst="rect">
            <a:avLst/>
          </a:prstGeom>
        </p:spPr>
      </p:pic>
      <p:pic>
        <p:nvPicPr>
          <p:cNvPr id="48" name="Kép 47">
            <a:extLst>
              <a:ext uri="{FF2B5EF4-FFF2-40B4-BE49-F238E27FC236}">
                <a16:creationId xmlns:a16="http://schemas.microsoft.com/office/drawing/2014/main" id="{587F8E57-ECA3-43F3-B038-B9E41FD93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id="{33DAF8C4-4C12-41B5-8A21-9677AFE004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0256"/>
            <a:ext cx="12192000" cy="6837487"/>
          </a:xfrm>
          <a:prstGeom prst="rect">
            <a:avLst/>
          </a:prstGeom>
        </p:spPr>
      </p:pic>
      <p:sp>
        <p:nvSpPr>
          <p:cNvPr id="53" name="takarás">
            <a:extLst>
              <a:ext uri="{FF2B5EF4-FFF2-40B4-BE49-F238E27FC236}">
                <a16:creationId xmlns:a16="http://schemas.microsoft.com/office/drawing/2014/main" id="{B36F0DBD-C6D7-4D2F-9D80-DED185904F1D}"/>
              </a:ext>
            </a:extLst>
          </p:cNvPr>
          <p:cNvSpPr/>
          <p:nvPr/>
        </p:nvSpPr>
        <p:spPr>
          <a:xfrm>
            <a:off x="1" y="14356"/>
            <a:ext cx="12191999" cy="689797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47079B79-8715-4F48-AF23-C5559DE211BB}"/>
              </a:ext>
            </a:extLst>
          </p:cNvPr>
          <p:cNvSpPr txBox="1"/>
          <p:nvPr/>
        </p:nvSpPr>
        <p:spPr>
          <a:xfrm>
            <a:off x="2742950" y="2439000"/>
            <a:ext cx="679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Sikeres hozzáadás után a beviteli mezők törlődnek</a:t>
            </a:r>
            <a:r>
              <a:rPr lang="hu-HU" sz="2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60A74BF6-18C0-442D-8D9E-5D7D8D2CFB2B}"/>
              </a:ext>
            </a:extLst>
          </p:cNvPr>
          <p:cNvSpPr txBox="1"/>
          <p:nvPr/>
        </p:nvSpPr>
        <p:spPr>
          <a:xfrm>
            <a:off x="5016000" y="50400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58" name="Kép 57">
            <a:extLst>
              <a:ext uri="{FF2B5EF4-FFF2-40B4-BE49-F238E27FC236}">
                <a16:creationId xmlns:a16="http://schemas.microsoft.com/office/drawing/2014/main" id="{2D8CCBFC-B436-47C7-986A-BB3C4B1C35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" y="10255"/>
            <a:ext cx="2762221" cy="6905553"/>
          </a:xfrm>
          <a:prstGeom prst="rect">
            <a:avLst/>
          </a:prstGeom>
        </p:spPr>
      </p:pic>
      <p:pic>
        <p:nvPicPr>
          <p:cNvPr id="60" name="Kép 59">
            <a:extLst>
              <a:ext uri="{FF2B5EF4-FFF2-40B4-BE49-F238E27FC236}">
                <a16:creationId xmlns:a16="http://schemas.microsoft.com/office/drawing/2014/main" id="{DE2117D0-BDDD-4924-9100-D06437AF75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46" y="10255"/>
            <a:ext cx="274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4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25" grpId="0"/>
      <p:bldP spid="25" grpId="1"/>
      <p:bldP spid="26" grpId="0" animBg="1"/>
      <p:bldP spid="33" grpId="0" animBg="1"/>
      <p:bldP spid="34" grpId="0" animBg="1"/>
      <p:bldP spid="35" grpId="0"/>
      <p:bldP spid="35" grpId="1"/>
      <p:bldP spid="40" grpId="0"/>
      <p:bldP spid="40" grpId="1"/>
      <p:bldP spid="53" grpId="0" animBg="1"/>
      <p:bldP spid="54" grpId="0"/>
      <p:bldP spid="54" grpId="1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E582B4AB-9012-4C78-9CE3-5116A4EF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ím 3">
            <a:extLst>
              <a:ext uri="{FF2B5EF4-FFF2-40B4-BE49-F238E27FC236}">
                <a16:creationId xmlns:a16="http://schemas.microsoft.com/office/drawing/2014/main" id="{1D7D25F4-8CB4-488F-9595-A087E501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000" y="5949000"/>
            <a:ext cx="2826558" cy="1170000"/>
          </a:xfrm>
        </p:spPr>
        <p:txBody>
          <a:bodyPr>
            <a:normAutofit fontScale="90000"/>
          </a:bodyPr>
          <a:lstStyle/>
          <a:p>
            <a:r>
              <a:rPr lang="hu-HU" dirty="0"/>
              <a:t>Lekérdezés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97E72A0C-4E58-4A5D-AED8-5071ACD3869B}"/>
              </a:ext>
            </a:extLst>
          </p:cNvPr>
          <p:cNvSpPr/>
          <p:nvPr/>
        </p:nvSpPr>
        <p:spPr>
          <a:xfrm>
            <a:off x="471000" y="7493"/>
            <a:ext cx="630000" cy="3165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C4A8EB8-790B-49A9-BB2D-F84E28FC0EC1}"/>
              </a:ext>
            </a:extLst>
          </p:cNvPr>
          <p:cNvSpPr txBox="1"/>
          <p:nvPr/>
        </p:nvSpPr>
        <p:spPr>
          <a:xfrm>
            <a:off x="0" y="2394000"/>
            <a:ext cx="3780000" cy="112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 felhasználó számos módon kiírathatja bevitt adatait és azok összesítését.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85F15D7-AABE-4555-A196-726120877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9F74964-FAFB-490F-91F5-CD2100FF8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00" y="432788"/>
            <a:ext cx="4157832" cy="1560711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9602DA3F-ECC7-4D21-9C1D-B666832E2283}"/>
              </a:ext>
            </a:extLst>
          </p:cNvPr>
          <p:cNvSpPr txBox="1"/>
          <p:nvPr/>
        </p:nvSpPr>
        <p:spPr>
          <a:xfrm>
            <a:off x="2766000" y="2990155"/>
            <a:ext cx="74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0000"/>
                </a:solidFill>
              </a:rPr>
              <a:t>Az adatokat rendezhetjük bevétel, illetve kiadás alapján.</a:t>
            </a:r>
          </a:p>
        </p:txBody>
      </p:sp>
      <p:pic>
        <p:nvPicPr>
          <p:cNvPr id="14" name="1,5">
            <a:extLst>
              <a:ext uri="{FF2B5EF4-FFF2-40B4-BE49-F238E27FC236}">
                <a16:creationId xmlns:a16="http://schemas.microsoft.com/office/drawing/2014/main" id="{BC5C8C1D-22DC-4234-A292-6CED054AB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00" y="504000"/>
            <a:ext cx="5760000" cy="26013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BDA5AD33-050D-404F-B3F9-40BDE3422FB8}"/>
              </a:ext>
            </a:extLst>
          </p:cNvPr>
          <p:cNvSpPr txBox="1"/>
          <p:nvPr/>
        </p:nvSpPr>
        <p:spPr>
          <a:xfrm>
            <a:off x="1843500" y="3044279"/>
            <a:ext cx="850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az „Egyéb összeg”-</a:t>
            </a:r>
            <a:r>
              <a:rPr lang="hu-HU" sz="2200" dirty="0" err="1">
                <a:solidFill>
                  <a:srgbClr val="FF0000"/>
                </a:solidFill>
              </a:rPr>
              <a:t>et</a:t>
            </a:r>
            <a:r>
              <a:rPr lang="hu-HU" sz="2200" dirty="0">
                <a:solidFill>
                  <a:srgbClr val="FF0000"/>
                </a:solidFill>
              </a:rPr>
              <a:t> választjuk, aktivá válik a szomszédos inputmező is, ahol konkrét értéket adhatunk meg.</a:t>
            </a:r>
          </a:p>
        </p:txBody>
      </p:sp>
      <p:pic>
        <p:nvPicPr>
          <p:cNvPr id="16" name="2">
            <a:extLst>
              <a:ext uri="{FF2B5EF4-FFF2-40B4-BE49-F238E27FC236}">
                <a16:creationId xmlns:a16="http://schemas.microsoft.com/office/drawing/2014/main" id="{D868CAC9-5454-4296-A2D2-007EC0030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18" y="414001"/>
            <a:ext cx="4094982" cy="2758036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266C3B2F-CE97-4318-8B3C-180E44D207FE}"/>
              </a:ext>
            </a:extLst>
          </p:cNvPr>
          <p:cNvSpPr txBox="1"/>
          <p:nvPr/>
        </p:nvSpPr>
        <p:spPr>
          <a:xfrm>
            <a:off x="2271000" y="3376592"/>
            <a:ext cx="76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Megadhatjuk, hogy milyen kategóriájú adatok között szeretnénk keresni.</a:t>
            </a:r>
          </a:p>
        </p:txBody>
      </p:sp>
      <p:pic>
        <p:nvPicPr>
          <p:cNvPr id="18" name="3">
            <a:extLst>
              <a:ext uri="{FF2B5EF4-FFF2-40B4-BE49-F238E27FC236}">
                <a16:creationId xmlns:a16="http://schemas.microsoft.com/office/drawing/2014/main" id="{05AE8692-6719-4278-B55F-B176A7BBA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1000" y="459000"/>
            <a:ext cx="3429000" cy="1476375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4829B880-AB73-45C0-8A31-28E431E8EA7B}"/>
              </a:ext>
            </a:extLst>
          </p:cNvPr>
          <p:cNvSpPr txBox="1"/>
          <p:nvPr/>
        </p:nvSpPr>
        <p:spPr>
          <a:xfrm>
            <a:off x="2991000" y="2979000"/>
            <a:ext cx="621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Kiírathatjuk az adatokat év alapján.</a:t>
            </a: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Csak azok az évszámok jelennek meg amelyekhez van felvett adat.</a:t>
            </a:r>
          </a:p>
        </p:txBody>
      </p:sp>
      <p:pic>
        <p:nvPicPr>
          <p:cNvPr id="20" name="4">
            <a:extLst>
              <a:ext uri="{FF2B5EF4-FFF2-40B4-BE49-F238E27FC236}">
                <a16:creationId xmlns:a16="http://schemas.microsoft.com/office/drawing/2014/main" id="{94D722FF-8A45-4CFA-A1F0-FADD34498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00" y="774000"/>
            <a:ext cx="4037892" cy="4140000"/>
          </a:xfrm>
          <a:prstGeom prst="rect">
            <a:avLst/>
          </a:prstGeom>
        </p:spPr>
      </p:pic>
      <p:sp>
        <p:nvSpPr>
          <p:cNvPr id="21" name="Szövegdoboz 20">
            <a:extLst>
              <a:ext uri="{FF2B5EF4-FFF2-40B4-BE49-F238E27FC236}">
                <a16:creationId xmlns:a16="http://schemas.microsoft.com/office/drawing/2014/main" id="{E5A290D6-2FC4-4D48-A287-06B7094156C4}"/>
              </a:ext>
            </a:extLst>
          </p:cNvPr>
          <p:cNvSpPr txBox="1"/>
          <p:nvPr/>
        </p:nvSpPr>
        <p:spPr>
          <a:xfrm>
            <a:off x="4161000" y="2998113"/>
            <a:ext cx="603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Kiírathatjuk az adatokat hónap alapján.</a:t>
            </a:r>
          </a:p>
        </p:txBody>
      </p:sp>
      <p:pic>
        <p:nvPicPr>
          <p:cNvPr id="22" name="5">
            <a:extLst>
              <a:ext uri="{FF2B5EF4-FFF2-40B4-BE49-F238E27FC236}">
                <a16:creationId xmlns:a16="http://schemas.microsoft.com/office/drawing/2014/main" id="{EBA5705E-D414-4232-97AE-1FF341EBA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000" y="774000"/>
            <a:ext cx="2857875" cy="342140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766265CA-E123-4B2F-A196-69530A273E0A}"/>
              </a:ext>
            </a:extLst>
          </p:cNvPr>
          <p:cNvSpPr txBox="1"/>
          <p:nvPr/>
        </p:nvSpPr>
        <p:spPr>
          <a:xfrm>
            <a:off x="2451000" y="3044279"/>
            <a:ext cx="729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Ha nem az „Összes nap”-ot választjuk megadhatunk konkrét napot.</a:t>
            </a:r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4EA37018-3F6A-4FAF-9F37-C714437C7C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4875" y="729000"/>
            <a:ext cx="3756201" cy="1179077"/>
          </a:xfrm>
          <a:prstGeom prst="rect">
            <a:avLst/>
          </a:prstGeom>
        </p:spPr>
      </p:pic>
      <p:sp>
        <p:nvSpPr>
          <p:cNvPr id="26" name="Szövegdoboz 25">
            <a:extLst>
              <a:ext uri="{FF2B5EF4-FFF2-40B4-BE49-F238E27FC236}">
                <a16:creationId xmlns:a16="http://schemas.microsoft.com/office/drawing/2014/main" id="{2886B790-C274-4D68-AB64-4B2174CB31CF}"/>
              </a:ext>
            </a:extLst>
          </p:cNvPr>
          <p:cNvSpPr txBox="1"/>
          <p:nvPr/>
        </p:nvSpPr>
        <p:spPr>
          <a:xfrm>
            <a:off x="2968500" y="2999829"/>
            <a:ext cx="625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megjelenített adatokat rendezheti dátum, összeg, kategória alapján.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D2BCB147-D8AE-4180-82E4-51AB297BDA3E}"/>
              </a:ext>
            </a:extLst>
          </p:cNvPr>
          <p:cNvSpPr txBox="1"/>
          <p:nvPr/>
        </p:nvSpPr>
        <p:spPr>
          <a:xfrm>
            <a:off x="2613079" y="2999829"/>
            <a:ext cx="6965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felhasználó a rendezési szempont alapján adatait kiírathatja csökkenő, illetve növekvő sorrendben.</a:t>
            </a:r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F7086628-BE7F-427C-B59E-33A2CC27C1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5442" y="774000"/>
            <a:ext cx="3096558" cy="852795"/>
          </a:xfrm>
          <a:prstGeom prst="rect">
            <a:avLst/>
          </a:prstGeom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A4F32D19-3D35-4D14-944E-2E351BC08A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Szövegdoboz 33">
            <a:extLst>
              <a:ext uri="{FF2B5EF4-FFF2-40B4-BE49-F238E27FC236}">
                <a16:creationId xmlns:a16="http://schemas.microsoft.com/office/drawing/2014/main" id="{7C64E8B7-B96F-4C33-ACEE-1849CCE6ADB2}"/>
              </a:ext>
            </a:extLst>
          </p:cNvPr>
          <p:cNvSpPr txBox="1"/>
          <p:nvPr/>
        </p:nvSpPr>
        <p:spPr>
          <a:xfrm>
            <a:off x="538500" y="6086422"/>
            <a:ext cx="1111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2022-es összes bevételét összeg szerint növekvő sorrendben.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2820345-7A87-439C-B553-77513B06FC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Szövegdoboz 36">
            <a:extLst>
              <a:ext uri="{FF2B5EF4-FFF2-40B4-BE49-F238E27FC236}">
                <a16:creationId xmlns:a16="http://schemas.microsoft.com/office/drawing/2014/main" id="{F544A8D1-9E17-4480-9F0B-EBBAB9530051}"/>
              </a:ext>
            </a:extLst>
          </p:cNvPr>
          <p:cNvSpPr txBox="1"/>
          <p:nvPr/>
        </p:nvSpPr>
        <p:spPr>
          <a:xfrm>
            <a:off x="1762311" y="6204238"/>
            <a:ext cx="9031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solidFill>
                  <a:srgbClr val="FF0000"/>
                </a:solidFill>
              </a:rPr>
              <a:t>Kilistázza a felhasználó minden élelmiszerre történő kiadását 2022 januárjában, dátum szerint csökkenő sorrendben.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C06A956-9C6E-4993-97F2-AD1F556505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FCAB0A7B-E1E3-4CD3-AE95-9B4485C29EAB}"/>
              </a:ext>
            </a:extLst>
          </p:cNvPr>
          <p:cNvSpPr txBox="1"/>
          <p:nvPr/>
        </p:nvSpPr>
        <p:spPr>
          <a:xfrm>
            <a:off x="1371000" y="5184000"/>
            <a:ext cx="9449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Kilistázza a felhasználó minden 4110Ft-os kiadását 2022 február 7-én, kategória szerint csökkenő sorrendben.</a:t>
            </a:r>
          </a:p>
        </p:txBody>
      </p:sp>
      <p:sp>
        <p:nvSpPr>
          <p:cNvPr id="32" name="takarás">
            <a:extLst>
              <a:ext uri="{FF2B5EF4-FFF2-40B4-BE49-F238E27FC236}">
                <a16:creationId xmlns:a16="http://schemas.microsoft.com/office/drawing/2014/main" id="{D1AE075A-614C-4AF6-B20A-E36A98384765}"/>
              </a:ext>
            </a:extLst>
          </p:cNvPr>
          <p:cNvSpPr/>
          <p:nvPr/>
        </p:nvSpPr>
        <p:spPr>
          <a:xfrm>
            <a:off x="0" y="-9460"/>
            <a:ext cx="12192000" cy="686746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F4CEA503-EFEE-47CD-A0A8-9072FD9840E4}"/>
              </a:ext>
            </a:extLst>
          </p:cNvPr>
          <p:cNvSpPr txBox="1"/>
          <p:nvPr/>
        </p:nvSpPr>
        <p:spPr>
          <a:xfrm>
            <a:off x="8658647" y="2971151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4A15FF5F-B57F-4F9D-94CC-6749C963C5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13" y="48250"/>
            <a:ext cx="3218134" cy="6858000"/>
          </a:xfrm>
          <a:prstGeom prst="rect">
            <a:avLst/>
          </a:prstGeom>
        </p:spPr>
      </p:pic>
      <p:sp>
        <p:nvSpPr>
          <p:cNvPr id="39" name="Téglalap 38">
            <a:extLst>
              <a:ext uri="{FF2B5EF4-FFF2-40B4-BE49-F238E27FC236}">
                <a16:creationId xmlns:a16="http://schemas.microsoft.com/office/drawing/2014/main" id="{FB2EED7A-7161-449D-8343-BAB5F269EDC5}"/>
              </a:ext>
            </a:extLst>
          </p:cNvPr>
          <p:cNvSpPr/>
          <p:nvPr/>
        </p:nvSpPr>
        <p:spPr>
          <a:xfrm>
            <a:off x="6861000" y="582218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447FB9AB-7B53-4794-9082-CE8B13F5CDDB}"/>
              </a:ext>
            </a:extLst>
          </p:cNvPr>
          <p:cNvSpPr txBox="1"/>
          <p:nvPr/>
        </p:nvSpPr>
        <p:spPr>
          <a:xfrm>
            <a:off x="8235956" y="5552020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sp>
        <p:nvSpPr>
          <p:cNvPr id="41" name="Téglalap 40">
            <a:extLst>
              <a:ext uri="{FF2B5EF4-FFF2-40B4-BE49-F238E27FC236}">
                <a16:creationId xmlns:a16="http://schemas.microsoft.com/office/drawing/2014/main" id="{16CDFF05-77FC-4636-BC6D-DB3C324A150C}"/>
              </a:ext>
            </a:extLst>
          </p:cNvPr>
          <p:cNvSpPr/>
          <p:nvPr/>
        </p:nvSpPr>
        <p:spPr>
          <a:xfrm>
            <a:off x="6860714" y="6528065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ED9C7E58-4FD5-4B73-90DC-57E9337008F3}"/>
              </a:ext>
            </a:extLst>
          </p:cNvPr>
          <p:cNvSpPr/>
          <p:nvPr/>
        </p:nvSpPr>
        <p:spPr>
          <a:xfrm>
            <a:off x="6860999" y="6188218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églalap 42">
            <a:extLst>
              <a:ext uri="{FF2B5EF4-FFF2-40B4-BE49-F238E27FC236}">
                <a16:creationId xmlns:a16="http://schemas.microsoft.com/office/drawing/2014/main" id="{4F7AD8A4-AF6F-4483-A62D-DAFB5ABAAE2A}"/>
              </a:ext>
            </a:extLst>
          </p:cNvPr>
          <p:cNvSpPr/>
          <p:nvPr/>
        </p:nvSpPr>
        <p:spPr>
          <a:xfrm>
            <a:off x="6861000" y="5490551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églalap 43">
            <a:extLst>
              <a:ext uri="{FF2B5EF4-FFF2-40B4-BE49-F238E27FC236}">
                <a16:creationId xmlns:a16="http://schemas.microsoft.com/office/drawing/2014/main" id="{E59F5C24-6DC5-4FD9-8BA0-00B5FADC6021}"/>
              </a:ext>
            </a:extLst>
          </p:cNvPr>
          <p:cNvSpPr/>
          <p:nvPr/>
        </p:nvSpPr>
        <p:spPr>
          <a:xfrm>
            <a:off x="6855280" y="5123144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8065AD58-50B6-47E8-B681-12535DC6A58E}"/>
              </a:ext>
            </a:extLst>
          </p:cNvPr>
          <p:cNvSpPr/>
          <p:nvPr/>
        </p:nvSpPr>
        <p:spPr>
          <a:xfrm>
            <a:off x="6855279" y="4761513"/>
            <a:ext cx="993801" cy="32509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7" name="Ábra 46" descr="Jobbra mutató kézfej mutatóujjal">
            <a:extLst>
              <a:ext uri="{FF2B5EF4-FFF2-40B4-BE49-F238E27FC236}">
                <a16:creationId xmlns:a16="http://schemas.microsoft.com/office/drawing/2014/main" id="{CFFE8637-0732-4081-A286-AEFCCA37B0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0800000">
            <a:off x="12528647" y="5448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500"/>
                            </p:stCondLst>
                            <p:childTnLst>
                              <p:par>
                                <p:cTn id="1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42083 0.0007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4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000"/>
                            </p:stCondLst>
                            <p:childTnLst>
                              <p:par>
                                <p:cTn id="2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3" grpId="0"/>
      <p:bldP spid="13" grpId="1"/>
      <p:bldP spid="15" grpId="0"/>
      <p:bldP spid="15" grpId="1"/>
      <p:bldP spid="17" grpId="0"/>
      <p:bldP spid="17" grpId="1"/>
      <p:bldP spid="19" grpId="0"/>
      <p:bldP spid="19" grpId="1"/>
      <p:bldP spid="21" grpId="0"/>
      <p:bldP spid="21" grpId="1"/>
      <p:bldP spid="23" grpId="0"/>
      <p:bldP spid="23" grpId="1"/>
      <p:bldP spid="26" grpId="0"/>
      <p:bldP spid="26" grpId="1"/>
      <p:bldP spid="27" grpId="0"/>
      <p:bldP spid="34" grpId="0"/>
      <p:bldP spid="37" grpId="0"/>
      <p:bldP spid="31" grpId="0"/>
      <p:bldP spid="31" grpId="1"/>
      <p:bldP spid="32" grpId="0" animBg="1"/>
      <p:bldP spid="38" grpId="0"/>
      <p:bldP spid="39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D2826D0B-8282-4641-812B-6A572ABD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8AFF9A1-2AED-4C60-A240-48415005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000" y="5679000"/>
            <a:ext cx="10058400" cy="1609344"/>
          </a:xfrm>
        </p:spPr>
        <p:txBody>
          <a:bodyPr/>
          <a:lstStyle/>
          <a:p>
            <a:r>
              <a:rPr lang="hu-HU" dirty="0"/>
              <a:t>Posztok módosítása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72D01E56-0F4B-45D2-AE80-5029EF924DD6}"/>
              </a:ext>
            </a:extLst>
          </p:cNvPr>
          <p:cNvCxnSpPr>
            <a:cxnSpLocks/>
          </p:cNvCxnSpPr>
          <p:nvPr/>
        </p:nvCxnSpPr>
        <p:spPr>
          <a:xfrm>
            <a:off x="9111000" y="819000"/>
            <a:ext cx="450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églalap 9">
            <a:extLst>
              <a:ext uri="{FF2B5EF4-FFF2-40B4-BE49-F238E27FC236}">
                <a16:creationId xmlns:a16="http://schemas.microsoft.com/office/drawing/2014/main" id="{57A2CAAA-2F0E-4327-9E2D-252343F58758}"/>
              </a:ext>
            </a:extLst>
          </p:cNvPr>
          <p:cNvSpPr/>
          <p:nvPr/>
        </p:nvSpPr>
        <p:spPr>
          <a:xfrm>
            <a:off x="3621000" y="414010"/>
            <a:ext cx="5220000" cy="674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E9FC419-593D-4126-8812-0C7D5E74B730}"/>
              </a:ext>
            </a:extLst>
          </p:cNvPr>
          <p:cNvSpPr txBox="1"/>
          <p:nvPr/>
        </p:nvSpPr>
        <p:spPr>
          <a:xfrm>
            <a:off x="9516000" y="366783"/>
            <a:ext cx="24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Posztok jelenlegi állapota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7C6BD1C1-5F12-46CD-A85D-F4D17CFD37D9}"/>
              </a:ext>
            </a:extLst>
          </p:cNvPr>
          <p:cNvSpPr/>
          <p:nvPr/>
        </p:nvSpPr>
        <p:spPr>
          <a:xfrm>
            <a:off x="2136000" y="1156888"/>
            <a:ext cx="8370000" cy="6071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9F421612-AC0D-46BE-A108-1F22E56F4078}"/>
              </a:ext>
            </a:extLst>
          </p:cNvPr>
          <p:cNvCxnSpPr>
            <a:cxnSpLocks/>
          </p:cNvCxnSpPr>
          <p:nvPr/>
        </p:nvCxnSpPr>
        <p:spPr>
          <a:xfrm>
            <a:off x="2541000" y="1899000"/>
            <a:ext cx="0" cy="765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7DB98EA1-9D03-4830-9C95-FD9CF869940E}"/>
              </a:ext>
            </a:extLst>
          </p:cNvPr>
          <p:cNvSpPr txBox="1"/>
          <p:nvPr/>
        </p:nvSpPr>
        <p:spPr>
          <a:xfrm>
            <a:off x="1371000" y="2664000"/>
            <a:ext cx="342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Mezők a módosításhoz</a:t>
            </a:r>
          </a:p>
          <a:p>
            <a:endParaRPr lang="hu-HU" sz="2200" dirty="0">
              <a:solidFill>
                <a:srgbClr val="00B050"/>
              </a:solidFill>
            </a:endParaRPr>
          </a:p>
          <a:p>
            <a:r>
              <a:rPr lang="hu-HU" sz="2200" dirty="0">
                <a:solidFill>
                  <a:srgbClr val="00B050"/>
                </a:solidFill>
              </a:rPr>
              <a:t>A mezők kitöltve jelennek meg, hogy azokat tényleg csak módosítani kelljen.</a:t>
            </a:r>
          </a:p>
          <a:p>
            <a:endParaRPr lang="hu-HU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52F46B98-1251-4806-8AFD-330B107F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AEBC8E0-63E9-46D7-AAB0-BDFE58C7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83" y="-35745"/>
            <a:ext cx="12256365" cy="692949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FB746EB1-EE20-4FEB-8D3D-4DB929F00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710" y="4149000"/>
            <a:ext cx="4295775" cy="1266825"/>
          </a:xfrm>
          <a:prstGeom prst="rect">
            <a:avLst/>
          </a:prstGeom>
        </p:spPr>
      </p:pic>
      <p:sp>
        <p:nvSpPr>
          <p:cNvPr id="24" name="takarás">
            <a:extLst>
              <a:ext uri="{FF2B5EF4-FFF2-40B4-BE49-F238E27FC236}">
                <a16:creationId xmlns:a16="http://schemas.microsoft.com/office/drawing/2014/main" id="{822C78EF-1D1A-48D2-B890-E6F4F551703C}"/>
              </a:ext>
            </a:extLst>
          </p:cNvPr>
          <p:cNvSpPr/>
          <p:nvPr/>
        </p:nvSpPr>
        <p:spPr>
          <a:xfrm>
            <a:off x="-204000" y="7280355"/>
            <a:ext cx="1073400" cy="6924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takarás">
            <a:extLst>
              <a:ext uri="{FF2B5EF4-FFF2-40B4-BE49-F238E27FC236}">
                <a16:creationId xmlns:a16="http://schemas.microsoft.com/office/drawing/2014/main" id="{8D607BF4-1876-40B3-93C1-550A695CB050}"/>
              </a:ext>
            </a:extLst>
          </p:cNvPr>
          <p:cNvSpPr/>
          <p:nvPr/>
        </p:nvSpPr>
        <p:spPr>
          <a:xfrm>
            <a:off x="-12690" y="-1"/>
            <a:ext cx="12256364" cy="692948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01FC5A91-9E86-4A1A-B3BC-259732279F51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E825763F-65D1-46F6-ACE4-27320FCBC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1" y="17872"/>
            <a:ext cx="256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/>
      <p:bldP spid="14" grpId="0" animBg="1"/>
      <p:bldP spid="18" grpId="0"/>
      <p:bldP spid="25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18BBAF8-7853-4859-93F3-AF5A8B21D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D5300446-1270-4FC4-8A5D-596EAC4C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00" y="6084000"/>
            <a:ext cx="5617248" cy="919368"/>
          </a:xfrm>
        </p:spPr>
        <p:txBody>
          <a:bodyPr/>
          <a:lstStyle/>
          <a:p>
            <a:r>
              <a:rPr lang="hu-HU" dirty="0"/>
              <a:t>Felhasználó adatai 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26EF38AC-CEAD-4CBC-8E67-7366CC127E6D}"/>
              </a:ext>
            </a:extLst>
          </p:cNvPr>
          <p:cNvSpPr/>
          <p:nvPr/>
        </p:nvSpPr>
        <p:spPr>
          <a:xfrm>
            <a:off x="1101000" y="15656"/>
            <a:ext cx="540000" cy="3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DE6A039-9E6C-4C90-8DE5-638AEB9FEAA4}"/>
              </a:ext>
            </a:extLst>
          </p:cNvPr>
          <p:cNvSpPr/>
          <p:nvPr/>
        </p:nvSpPr>
        <p:spPr>
          <a:xfrm>
            <a:off x="3666000" y="504000"/>
            <a:ext cx="5355000" cy="495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4D1395A-FA6A-4594-BCF2-74D203B6A749}"/>
              </a:ext>
            </a:extLst>
          </p:cNvPr>
          <p:cNvSpPr txBox="1"/>
          <p:nvPr/>
        </p:nvSpPr>
        <p:spPr>
          <a:xfrm>
            <a:off x="9201000" y="551445"/>
            <a:ext cx="270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70C0"/>
                </a:solidFill>
              </a:rPr>
              <a:t>Felhasználó adatai</a:t>
            </a:r>
          </a:p>
        </p:txBody>
      </p:sp>
      <p:pic>
        <p:nvPicPr>
          <p:cNvPr id="9" name="Ábra 8" descr="Jobbra mutató kézfej mutatóujjal">
            <a:extLst>
              <a:ext uri="{FF2B5EF4-FFF2-40B4-BE49-F238E27FC236}">
                <a16:creationId xmlns:a16="http://schemas.microsoft.com/office/drawing/2014/main" id="{503B1B57-23A0-4FE6-B617-9299961D0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5181600" y="6858000"/>
            <a:ext cx="914400" cy="9144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FABF00A-540B-4631-9944-05BFAA6A2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B21097C9-BE57-41F6-A7EB-57209D37DA57}"/>
              </a:ext>
            </a:extLst>
          </p:cNvPr>
          <p:cNvSpPr/>
          <p:nvPr/>
        </p:nvSpPr>
        <p:spPr>
          <a:xfrm>
            <a:off x="1911000" y="1787984"/>
            <a:ext cx="8775000" cy="69601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A1690F9-AE2F-4ACB-B40D-73791B1E35BC}"/>
              </a:ext>
            </a:extLst>
          </p:cNvPr>
          <p:cNvSpPr txBox="1"/>
          <p:nvPr/>
        </p:nvSpPr>
        <p:spPr>
          <a:xfrm>
            <a:off x="1269750" y="3429000"/>
            <a:ext cx="96525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Az input mezők kitöltve jelennek meg (kivéve a jelszó/új jelszó mezőket).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Az adatok módosításához meg kell adni a jelenlegi jelszót.</a:t>
            </a:r>
          </a:p>
          <a:p>
            <a:pPr algn="ctr"/>
            <a:endParaRPr lang="hu-HU" sz="2200" dirty="0">
              <a:solidFill>
                <a:srgbClr val="00B050"/>
              </a:solidFill>
            </a:endParaRPr>
          </a:p>
          <a:p>
            <a:pPr algn="ctr"/>
            <a:r>
              <a:rPr lang="hu-HU" sz="2200" dirty="0">
                <a:solidFill>
                  <a:srgbClr val="00B050"/>
                </a:solidFill>
              </a:rPr>
              <a:t>Ha a jelszót (is), szeretnénk módosítani megadhatunk újat.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29741D3E-DA2F-40FC-88EA-D92A166EF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60F9116-B687-4EF6-A543-11CEA8B2F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364297A3-D462-483D-A89D-6F4E99F937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EB5DCB5F-7EF8-496B-A985-88F6C6C19148}"/>
              </a:ext>
            </a:extLst>
          </p:cNvPr>
          <p:cNvSpPr txBox="1"/>
          <p:nvPr/>
        </p:nvSpPr>
        <p:spPr>
          <a:xfrm>
            <a:off x="3384750" y="4059000"/>
            <a:ext cx="5422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00B050"/>
                </a:solidFill>
              </a:rPr>
              <a:t>A régi és az új jelszó nem egyezhet meg.</a:t>
            </a: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1EB584B1-CB1C-47A4-BD27-5FC0D7780F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A9ED1CA1-2046-49DE-94CA-364B62B62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1000" y="3384550"/>
            <a:ext cx="4295775" cy="1266825"/>
          </a:xfrm>
          <a:prstGeom prst="rect">
            <a:avLst/>
          </a:prstGeom>
        </p:spPr>
      </p:pic>
      <p:sp>
        <p:nvSpPr>
          <p:cNvPr id="24" name="Téglalap 23">
            <a:extLst>
              <a:ext uri="{FF2B5EF4-FFF2-40B4-BE49-F238E27FC236}">
                <a16:creationId xmlns:a16="http://schemas.microsoft.com/office/drawing/2014/main" id="{9E235AEC-0A4D-4182-9149-D7B9301887A0}"/>
              </a:ext>
            </a:extLst>
          </p:cNvPr>
          <p:cNvSpPr/>
          <p:nvPr/>
        </p:nvSpPr>
        <p:spPr>
          <a:xfrm>
            <a:off x="6371193" y="1557275"/>
            <a:ext cx="714807" cy="25172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0A6BF89C-6F32-4C99-BB26-DEAB3E0E5DCE}"/>
              </a:ext>
            </a:extLst>
          </p:cNvPr>
          <p:cNvCxnSpPr/>
          <p:nvPr/>
        </p:nvCxnSpPr>
        <p:spPr>
          <a:xfrm>
            <a:off x="6726000" y="1944000"/>
            <a:ext cx="0" cy="12600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akarás">
            <a:extLst>
              <a:ext uri="{FF2B5EF4-FFF2-40B4-BE49-F238E27FC236}">
                <a16:creationId xmlns:a16="http://schemas.microsoft.com/office/drawing/2014/main" id="{84EE9487-7F34-4FA6-A206-884420D68DE2}"/>
              </a:ext>
            </a:extLst>
          </p:cNvPr>
          <p:cNvSpPr/>
          <p:nvPr/>
        </p:nvSpPr>
        <p:spPr>
          <a:xfrm>
            <a:off x="0" y="15656"/>
            <a:ext cx="12236450" cy="688335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368DAA71-DDFA-49B0-822B-3D200A0AC9B1}"/>
              </a:ext>
            </a:extLst>
          </p:cNvPr>
          <p:cNvSpPr txBox="1"/>
          <p:nvPr/>
        </p:nvSpPr>
        <p:spPr>
          <a:xfrm>
            <a:off x="8393167" y="2967335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F38C48AC-9FE1-4FFF-9E2C-4B143F154B8A}"/>
              </a:ext>
            </a:extLst>
          </p:cNvPr>
          <p:cNvSpPr/>
          <p:nvPr/>
        </p:nvSpPr>
        <p:spPr>
          <a:xfrm>
            <a:off x="1641000" y="0"/>
            <a:ext cx="757724" cy="345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398FCB49-6669-44BB-B436-776B511D43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8353" y="0"/>
            <a:ext cx="3335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3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 -0.77014 L 5.55112E-17 3.33333E-6 " pathEditMode="relative" rAng="0" ptsTypes="AA">
                                      <p:cBhvr>
                                        <p:cTn id="39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3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 animBg="1"/>
      <p:bldP spid="7" grpId="1" animBg="1"/>
      <p:bldP spid="8" grpId="0"/>
      <p:bldP spid="8" grpId="1"/>
      <p:bldP spid="12" grpId="0" animBg="1"/>
      <p:bldP spid="12" grpId="1" animBg="1"/>
      <p:bldP spid="13" grpId="0"/>
      <p:bldP spid="13" grpId="1"/>
      <p:bldP spid="20" grpId="0"/>
      <p:bldP spid="20" grpId="1"/>
      <p:bldP spid="24" grpId="0" animBg="1"/>
      <p:bldP spid="24" grpId="1" animBg="1"/>
      <p:bldP spid="26" grpId="0" animBg="1"/>
      <p:bldP spid="26" grpId="1" animBg="1"/>
      <p:bldP spid="28" grpId="0"/>
      <p:bldP spid="28" grpId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330FC2-A85B-45B1-9A6D-DE660DD1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49000"/>
            <a:ext cx="10058400" cy="1609344"/>
          </a:xfrm>
        </p:spPr>
        <p:txBody>
          <a:bodyPr/>
          <a:lstStyle/>
          <a:p>
            <a:pPr algn="ctr"/>
            <a:r>
              <a:rPr lang="hu-HU" dirty="0"/>
              <a:t>Admin felület</a:t>
            </a:r>
          </a:p>
        </p:txBody>
      </p:sp>
    </p:spTree>
    <p:extLst>
      <p:ext uri="{BB962C8B-B14F-4D97-AF65-F5344CB8AC3E}">
        <p14:creationId xmlns:p14="http://schemas.microsoft.com/office/powerpoint/2010/main" val="113196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21491B50-3A51-437B-B341-B19907C27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F5CFDF-F976-482E-A6B3-83DA0625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000" y="0"/>
            <a:ext cx="4627248" cy="1234368"/>
          </a:xfrm>
        </p:spPr>
        <p:txBody>
          <a:bodyPr/>
          <a:lstStyle/>
          <a:p>
            <a:r>
              <a:rPr lang="hu-HU" dirty="0"/>
              <a:t>Bejelentkezés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222076F-CEE9-4160-B1D5-CE4F8C01BE23}"/>
              </a:ext>
            </a:extLst>
          </p:cNvPr>
          <p:cNvSpPr txBox="1"/>
          <p:nvPr/>
        </p:nvSpPr>
        <p:spPr>
          <a:xfrm>
            <a:off x="7581000" y="1265578"/>
            <a:ext cx="47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Az admin és az átlag felhasználók bejelentkezése ugyanazon a felületen történik.</a:t>
            </a:r>
          </a:p>
        </p:txBody>
      </p:sp>
    </p:spTree>
    <p:extLst>
      <p:ext uri="{BB962C8B-B14F-4D97-AF65-F5344CB8AC3E}">
        <p14:creationId xmlns:p14="http://schemas.microsoft.com/office/powerpoint/2010/main" val="10380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7370F84-911C-4E16-812E-F64409918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7888B7B-EB06-48EB-A3CA-88E9A6BC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876" y="335159"/>
            <a:ext cx="4222248" cy="829368"/>
          </a:xfrm>
        </p:spPr>
        <p:txBody>
          <a:bodyPr>
            <a:normAutofit fontScale="90000"/>
          </a:bodyPr>
          <a:lstStyle/>
          <a:p>
            <a:r>
              <a:rPr lang="hu-HU" dirty="0"/>
              <a:t>Admin kezdőlap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61FB6C4-62C8-418C-B08A-277DF67E6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00" y="3339000"/>
            <a:ext cx="992488" cy="84892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C94912-8CE3-446E-985F-D4608F64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450" y="3327991"/>
            <a:ext cx="1080000" cy="67846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AEF8B46-4689-4169-B1B0-FEC61D394353}"/>
              </a:ext>
            </a:extLst>
          </p:cNvPr>
          <p:cNvSpPr txBox="1"/>
          <p:nvPr/>
        </p:nvSpPr>
        <p:spPr>
          <a:xfrm>
            <a:off x="1596000" y="4815074"/>
            <a:ext cx="868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statisztikát megjeleníteni arról, hogy mely területekről hányan regisztráltak az oldalra. </a:t>
            </a:r>
          </a:p>
        </p:txBody>
      </p:sp>
      <p:cxnSp>
        <p:nvCxnSpPr>
          <p:cNvPr id="12" name="Összekötő: szögletes 11">
            <a:extLst>
              <a:ext uri="{FF2B5EF4-FFF2-40B4-BE49-F238E27FC236}">
                <a16:creationId xmlns:a16="http://schemas.microsoft.com/office/drawing/2014/main" id="{0D1B2B6C-8F0F-4D23-BD93-FC890D5D73E3}"/>
              </a:ext>
            </a:extLst>
          </p:cNvPr>
          <p:cNvCxnSpPr>
            <a:cxnSpLocks/>
          </p:cNvCxnSpPr>
          <p:nvPr/>
        </p:nvCxnSpPr>
        <p:spPr>
          <a:xfrm flipV="1">
            <a:off x="6816000" y="3429000"/>
            <a:ext cx="1935000" cy="450000"/>
          </a:xfrm>
          <a:prstGeom prst="bentConnector3">
            <a:avLst>
              <a:gd name="adj1" fmla="val 73628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Összekötő: szögletes 17">
            <a:extLst>
              <a:ext uri="{FF2B5EF4-FFF2-40B4-BE49-F238E27FC236}">
                <a16:creationId xmlns:a16="http://schemas.microsoft.com/office/drawing/2014/main" id="{8356571C-AD7E-46A1-9B2C-E3A8E56F5E20}"/>
              </a:ext>
            </a:extLst>
          </p:cNvPr>
          <p:cNvCxnSpPr>
            <a:cxnSpLocks/>
          </p:cNvCxnSpPr>
          <p:nvPr/>
        </p:nvCxnSpPr>
        <p:spPr>
          <a:xfrm rot="10800000">
            <a:off x="2766001" y="3429000"/>
            <a:ext cx="1732225" cy="450000"/>
          </a:xfrm>
          <a:prstGeom prst="bentConnector3">
            <a:avLst>
              <a:gd name="adj1" fmla="val 7087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F131954-8407-4665-9B70-BF6F03B0991A}"/>
              </a:ext>
            </a:extLst>
          </p:cNvPr>
          <p:cNvSpPr txBox="1"/>
          <p:nvPr/>
        </p:nvSpPr>
        <p:spPr>
          <a:xfrm>
            <a:off x="9106884" y="3255629"/>
            <a:ext cx="283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00B050"/>
                </a:solidFill>
              </a:rPr>
              <a:t>Rendezés regisztrált felhasználók száma szerint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F1C7F2D2-48CA-4D5F-830B-8D850AA7EB2D}"/>
              </a:ext>
            </a:extLst>
          </p:cNvPr>
          <p:cNvSpPr txBox="1"/>
          <p:nvPr/>
        </p:nvSpPr>
        <p:spPr>
          <a:xfrm>
            <a:off x="111000" y="3151631"/>
            <a:ext cx="2908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>
                <a:solidFill>
                  <a:srgbClr val="FFC000"/>
                </a:solidFill>
              </a:rPr>
              <a:t>Felhasználók száma az adott területi egységekre bontva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1E30488D-CEB6-444D-A642-A401D94E3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églalap 30">
            <a:extLst>
              <a:ext uri="{FF2B5EF4-FFF2-40B4-BE49-F238E27FC236}">
                <a16:creationId xmlns:a16="http://schemas.microsoft.com/office/drawing/2014/main" id="{C4E04CC9-5CED-4667-A2B3-DA3A448A5317}"/>
              </a:ext>
            </a:extLst>
          </p:cNvPr>
          <p:cNvSpPr/>
          <p:nvPr/>
        </p:nvSpPr>
        <p:spPr>
          <a:xfrm>
            <a:off x="5016000" y="1335039"/>
            <a:ext cx="584449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E9AFA5AD-0C5A-4D18-94C9-148C2A5A54F4}"/>
              </a:ext>
            </a:extLst>
          </p:cNvPr>
          <p:cNvSpPr/>
          <p:nvPr/>
        </p:nvSpPr>
        <p:spPr>
          <a:xfrm>
            <a:off x="3047664" y="2169000"/>
            <a:ext cx="6059220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4D3B153D-20F2-4EE6-9EE2-6182F553AE8D}"/>
              </a:ext>
            </a:extLst>
          </p:cNvPr>
          <p:cNvSpPr/>
          <p:nvPr/>
        </p:nvSpPr>
        <p:spPr>
          <a:xfrm>
            <a:off x="3041832" y="1637326"/>
            <a:ext cx="6065052" cy="238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Téglalap 34">
            <a:extLst>
              <a:ext uri="{FF2B5EF4-FFF2-40B4-BE49-F238E27FC236}">
                <a16:creationId xmlns:a16="http://schemas.microsoft.com/office/drawing/2014/main" id="{0CC90695-82BA-42A2-921C-1733E58A6223}"/>
              </a:ext>
            </a:extLst>
          </p:cNvPr>
          <p:cNvSpPr/>
          <p:nvPr/>
        </p:nvSpPr>
        <p:spPr>
          <a:xfrm>
            <a:off x="4566838" y="4136419"/>
            <a:ext cx="944162" cy="2939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F6FD0C25-4E48-4E9B-9111-28C14AFDA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Téglalap 43">
            <a:extLst>
              <a:ext uri="{FF2B5EF4-FFF2-40B4-BE49-F238E27FC236}">
                <a16:creationId xmlns:a16="http://schemas.microsoft.com/office/drawing/2014/main" id="{5C14C1BE-FE78-4F16-8DD2-BAA5BF6117C2}"/>
              </a:ext>
            </a:extLst>
          </p:cNvPr>
          <p:cNvSpPr/>
          <p:nvPr/>
        </p:nvSpPr>
        <p:spPr>
          <a:xfrm>
            <a:off x="6074358" y="1360379"/>
            <a:ext cx="426642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 44">
            <a:extLst>
              <a:ext uri="{FF2B5EF4-FFF2-40B4-BE49-F238E27FC236}">
                <a16:creationId xmlns:a16="http://schemas.microsoft.com/office/drawing/2014/main" id="{772DB1E9-7083-446D-A74C-D2F8C3C1A5C3}"/>
              </a:ext>
            </a:extLst>
          </p:cNvPr>
          <p:cNvSpPr/>
          <p:nvPr/>
        </p:nvSpPr>
        <p:spPr>
          <a:xfrm>
            <a:off x="4598100" y="4966347"/>
            <a:ext cx="912899" cy="2315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Téglalap 45">
            <a:extLst>
              <a:ext uri="{FF2B5EF4-FFF2-40B4-BE49-F238E27FC236}">
                <a16:creationId xmlns:a16="http://schemas.microsoft.com/office/drawing/2014/main" id="{F459CB49-6F7B-45DE-8F8A-B024952821CA}"/>
              </a:ext>
            </a:extLst>
          </p:cNvPr>
          <p:cNvSpPr/>
          <p:nvPr/>
        </p:nvSpPr>
        <p:spPr>
          <a:xfrm>
            <a:off x="3063474" y="164080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Téglalap 46">
            <a:extLst>
              <a:ext uri="{FF2B5EF4-FFF2-40B4-BE49-F238E27FC236}">
                <a16:creationId xmlns:a16="http://schemas.microsoft.com/office/drawing/2014/main" id="{5852956B-8A72-4BF4-B7D7-BDE18DB6AC60}"/>
              </a:ext>
            </a:extLst>
          </p:cNvPr>
          <p:cNvSpPr/>
          <p:nvPr/>
        </p:nvSpPr>
        <p:spPr>
          <a:xfrm>
            <a:off x="3063474" y="2424113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4928C7D-6491-480C-8320-7B6206CF4FCE}"/>
              </a:ext>
            </a:extLst>
          </p:cNvPr>
          <p:cNvSpPr/>
          <p:nvPr/>
        </p:nvSpPr>
        <p:spPr>
          <a:xfrm>
            <a:off x="3063474" y="2961948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8B1AB1C-58E8-4438-8B9A-AD13061AF271}"/>
              </a:ext>
            </a:extLst>
          </p:cNvPr>
          <p:cNvSpPr/>
          <p:nvPr/>
        </p:nvSpPr>
        <p:spPr>
          <a:xfrm>
            <a:off x="3063474" y="3761894"/>
            <a:ext cx="6065052" cy="23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9D48D993-738D-44F0-97C3-5B707BF08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églalap 51">
            <a:extLst>
              <a:ext uri="{FF2B5EF4-FFF2-40B4-BE49-F238E27FC236}">
                <a16:creationId xmlns:a16="http://schemas.microsoft.com/office/drawing/2014/main" id="{A3496D69-917A-4C1D-8676-D6A3599AD85D}"/>
              </a:ext>
            </a:extLst>
          </p:cNvPr>
          <p:cNvSpPr/>
          <p:nvPr/>
        </p:nvSpPr>
        <p:spPr>
          <a:xfrm>
            <a:off x="6680450" y="1117842"/>
            <a:ext cx="768876" cy="2151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Téglalap 53">
            <a:extLst>
              <a:ext uri="{FF2B5EF4-FFF2-40B4-BE49-F238E27FC236}">
                <a16:creationId xmlns:a16="http://schemas.microsoft.com/office/drawing/2014/main" id="{B02A0277-3648-4B4B-8A26-CD55BFACDBBE}"/>
              </a:ext>
            </a:extLst>
          </p:cNvPr>
          <p:cNvSpPr/>
          <p:nvPr/>
        </p:nvSpPr>
        <p:spPr>
          <a:xfrm>
            <a:off x="4604065" y="6564830"/>
            <a:ext cx="906933" cy="23916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Téglalap 54">
            <a:extLst>
              <a:ext uri="{FF2B5EF4-FFF2-40B4-BE49-F238E27FC236}">
                <a16:creationId xmlns:a16="http://schemas.microsoft.com/office/drawing/2014/main" id="{53D33980-AC78-432D-B3D4-FEC7945FDF42}"/>
              </a:ext>
            </a:extLst>
          </p:cNvPr>
          <p:cNvSpPr/>
          <p:nvPr/>
        </p:nvSpPr>
        <p:spPr>
          <a:xfrm>
            <a:off x="3063474" y="1361136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Téglalap 56">
            <a:extLst>
              <a:ext uri="{FF2B5EF4-FFF2-40B4-BE49-F238E27FC236}">
                <a16:creationId xmlns:a16="http://schemas.microsoft.com/office/drawing/2014/main" id="{511445B8-A9FE-486B-8043-073B3410273D}"/>
              </a:ext>
            </a:extLst>
          </p:cNvPr>
          <p:cNvSpPr/>
          <p:nvPr/>
        </p:nvSpPr>
        <p:spPr>
          <a:xfrm>
            <a:off x="3063474" y="1618749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églalap 57">
            <a:extLst>
              <a:ext uri="{FF2B5EF4-FFF2-40B4-BE49-F238E27FC236}">
                <a16:creationId xmlns:a16="http://schemas.microsoft.com/office/drawing/2014/main" id="{53E1A538-A3D2-4BA5-A5F5-B7A1CD976967}"/>
              </a:ext>
            </a:extLst>
          </p:cNvPr>
          <p:cNvSpPr/>
          <p:nvPr/>
        </p:nvSpPr>
        <p:spPr>
          <a:xfrm>
            <a:off x="3063474" y="1880388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Téglalap 58">
            <a:extLst>
              <a:ext uri="{FF2B5EF4-FFF2-40B4-BE49-F238E27FC236}">
                <a16:creationId xmlns:a16="http://schemas.microsoft.com/office/drawing/2014/main" id="{63AD5DB0-BD7D-4FF9-B3D8-8DB8B633365F}"/>
              </a:ext>
            </a:extLst>
          </p:cNvPr>
          <p:cNvSpPr/>
          <p:nvPr/>
        </p:nvSpPr>
        <p:spPr>
          <a:xfrm>
            <a:off x="3063474" y="4047743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Téglalap 59">
            <a:extLst>
              <a:ext uri="{FF2B5EF4-FFF2-40B4-BE49-F238E27FC236}">
                <a16:creationId xmlns:a16="http://schemas.microsoft.com/office/drawing/2014/main" id="{BDD7DA54-A9BF-4883-8283-CAE5082DD5E0}"/>
              </a:ext>
            </a:extLst>
          </p:cNvPr>
          <p:cNvSpPr/>
          <p:nvPr/>
        </p:nvSpPr>
        <p:spPr>
          <a:xfrm>
            <a:off x="3067503" y="4301894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Téglalap 60">
            <a:extLst>
              <a:ext uri="{FF2B5EF4-FFF2-40B4-BE49-F238E27FC236}">
                <a16:creationId xmlns:a16="http://schemas.microsoft.com/office/drawing/2014/main" id="{2E86D2A2-00F9-4883-9126-259BD481545F}"/>
              </a:ext>
            </a:extLst>
          </p:cNvPr>
          <p:cNvSpPr/>
          <p:nvPr/>
        </p:nvSpPr>
        <p:spPr>
          <a:xfrm>
            <a:off x="3066080" y="4561445"/>
            <a:ext cx="6065052" cy="239169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takarás">
            <a:extLst>
              <a:ext uri="{FF2B5EF4-FFF2-40B4-BE49-F238E27FC236}">
                <a16:creationId xmlns:a16="http://schemas.microsoft.com/office/drawing/2014/main" id="{7C80D152-B02B-499F-9909-76D8BCCF37D1}"/>
              </a:ext>
            </a:extLst>
          </p:cNvPr>
          <p:cNvSpPr/>
          <p:nvPr/>
        </p:nvSpPr>
        <p:spPr>
          <a:xfrm>
            <a:off x="-10500" y="-17250"/>
            <a:ext cx="12202500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5" name="Kép 64">
            <a:extLst>
              <a:ext uri="{FF2B5EF4-FFF2-40B4-BE49-F238E27FC236}">
                <a16:creationId xmlns:a16="http://schemas.microsoft.com/office/drawing/2014/main" id="{845F45C4-1518-437C-8983-0AAFD8B86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00" y="11626"/>
            <a:ext cx="2818071" cy="6858000"/>
          </a:xfrm>
          <a:prstGeom prst="rect">
            <a:avLst/>
          </a:prstGeom>
        </p:spPr>
      </p:pic>
      <p:sp>
        <p:nvSpPr>
          <p:cNvPr id="66" name="Szövegdoboz 65">
            <a:extLst>
              <a:ext uri="{FF2B5EF4-FFF2-40B4-BE49-F238E27FC236}">
                <a16:creationId xmlns:a16="http://schemas.microsoft.com/office/drawing/2014/main" id="{00F47BC9-6607-4738-A54D-53729C680D38}"/>
              </a:ext>
            </a:extLst>
          </p:cNvPr>
          <p:cNvSpPr txBox="1"/>
          <p:nvPr/>
        </p:nvSpPr>
        <p:spPr>
          <a:xfrm>
            <a:off x="7843833" y="529267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6181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23" grpId="0"/>
      <p:bldP spid="28" grpId="0"/>
      <p:bldP spid="31" grpId="0" animBg="1"/>
      <p:bldP spid="32" grpId="0" animBg="1"/>
      <p:bldP spid="33" grpId="0" animBg="1"/>
      <p:bldP spid="35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8CD3DBF2-0697-4D04-A30D-F581FC0BE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0CCC368-60A4-42BE-BFD2-7611C5B7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000" y="5634000"/>
            <a:ext cx="10058400" cy="1609344"/>
          </a:xfrm>
        </p:spPr>
        <p:txBody>
          <a:bodyPr/>
          <a:lstStyle/>
          <a:p>
            <a:r>
              <a:rPr lang="hu-HU" dirty="0"/>
              <a:t>Kategóriakezelés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1201A52-A5AC-406C-A686-FB4968763262}"/>
              </a:ext>
            </a:extLst>
          </p:cNvPr>
          <p:cNvSpPr/>
          <p:nvPr/>
        </p:nvSpPr>
        <p:spPr>
          <a:xfrm>
            <a:off x="471000" y="17791"/>
            <a:ext cx="630000" cy="3512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152C425-A084-4194-BAD3-783A9AD09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384" y="-39837"/>
            <a:ext cx="12270426" cy="6937674"/>
          </a:xfrm>
          <a:prstGeom prst="rect">
            <a:avLst/>
          </a:prstGeom>
        </p:spPr>
      </p:pic>
      <p:sp>
        <p:nvSpPr>
          <p:cNvPr id="10" name="takarás">
            <a:extLst>
              <a:ext uri="{FF2B5EF4-FFF2-40B4-BE49-F238E27FC236}">
                <a16:creationId xmlns:a16="http://schemas.microsoft.com/office/drawing/2014/main" id="{001BB2F6-56D5-4DFF-9EC0-F60203EF41EA}"/>
              </a:ext>
            </a:extLst>
          </p:cNvPr>
          <p:cNvSpPr/>
          <p:nvPr/>
        </p:nvSpPr>
        <p:spPr>
          <a:xfrm>
            <a:off x="-39396" y="1511318"/>
            <a:ext cx="12270426" cy="308395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akarás">
            <a:extLst>
              <a:ext uri="{FF2B5EF4-FFF2-40B4-BE49-F238E27FC236}">
                <a16:creationId xmlns:a16="http://schemas.microsoft.com/office/drawing/2014/main" id="{28F9D035-E12B-440D-9D3F-56B62CAD0567}"/>
              </a:ext>
            </a:extLst>
          </p:cNvPr>
          <p:cNvSpPr/>
          <p:nvPr/>
        </p:nvSpPr>
        <p:spPr>
          <a:xfrm>
            <a:off x="-54062" y="4959000"/>
            <a:ext cx="12285091" cy="19656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378863F6-9F1D-4D45-9D64-5B457D450511}"/>
              </a:ext>
            </a:extLst>
          </p:cNvPr>
          <p:cNvSpPr/>
          <p:nvPr/>
        </p:nvSpPr>
        <p:spPr>
          <a:xfrm>
            <a:off x="-1" y="841912"/>
            <a:ext cx="12191637" cy="656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akarás">
            <a:extLst>
              <a:ext uri="{FF2B5EF4-FFF2-40B4-BE49-F238E27FC236}">
                <a16:creationId xmlns:a16="http://schemas.microsoft.com/office/drawing/2014/main" id="{888FE67B-F32F-4C63-B071-C3D205FBCE4F}"/>
              </a:ext>
            </a:extLst>
          </p:cNvPr>
          <p:cNvSpPr/>
          <p:nvPr/>
        </p:nvSpPr>
        <p:spPr>
          <a:xfrm>
            <a:off x="-39396" y="0"/>
            <a:ext cx="12270426" cy="864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6850046-13BD-4DF9-B652-02A28DF82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704" cy="6876960"/>
          </a:xfrm>
          <a:prstGeom prst="rect">
            <a:avLst/>
          </a:prstGeom>
        </p:spPr>
      </p:pic>
      <p:pic>
        <p:nvPicPr>
          <p:cNvPr id="18" name="Ábra 17" descr="Jobbra mutató kézfej mutatóujjal">
            <a:extLst>
              <a:ext uri="{FF2B5EF4-FFF2-40B4-BE49-F238E27FC236}">
                <a16:creationId xmlns:a16="http://schemas.microsoft.com/office/drawing/2014/main" id="{EE4324FF-507B-4B84-8C2F-D0011A728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2446463" y="1719000"/>
            <a:ext cx="914400" cy="9144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3B544D69-9FE6-4F67-9F96-16B0EBA6DB39}"/>
              </a:ext>
            </a:extLst>
          </p:cNvPr>
          <p:cNvSpPr txBox="1"/>
          <p:nvPr/>
        </p:nvSpPr>
        <p:spPr>
          <a:xfrm>
            <a:off x="8706000" y="1644726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2641F9B0-5E02-4BAD-A2B0-F1FCD7545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A318172B-7667-4210-A59A-94966DF6A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6" y="0"/>
            <a:ext cx="12157364" cy="6858000"/>
          </a:xfrm>
          <a:prstGeom prst="rect">
            <a:avLst/>
          </a:prstGeom>
        </p:spPr>
      </p:pic>
      <p:sp>
        <p:nvSpPr>
          <p:cNvPr id="23" name="takarás">
            <a:extLst>
              <a:ext uri="{FF2B5EF4-FFF2-40B4-BE49-F238E27FC236}">
                <a16:creationId xmlns:a16="http://schemas.microsoft.com/office/drawing/2014/main" id="{FE01A24B-EC07-43CC-B34B-B06048575E0D}"/>
              </a:ext>
            </a:extLst>
          </p:cNvPr>
          <p:cNvSpPr/>
          <p:nvPr/>
        </p:nvSpPr>
        <p:spPr>
          <a:xfrm>
            <a:off x="-39396" y="14045"/>
            <a:ext cx="12285090" cy="510716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akarás">
            <a:extLst>
              <a:ext uri="{FF2B5EF4-FFF2-40B4-BE49-F238E27FC236}">
                <a16:creationId xmlns:a16="http://schemas.microsoft.com/office/drawing/2014/main" id="{271D80B2-9A6C-42CD-BA05-08F2AC7A5E33}"/>
              </a:ext>
            </a:extLst>
          </p:cNvPr>
          <p:cNvSpPr/>
          <p:nvPr/>
        </p:nvSpPr>
        <p:spPr>
          <a:xfrm>
            <a:off x="-68727" y="6470946"/>
            <a:ext cx="12299755" cy="453668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7EE0C1EA-191E-4538-858F-FFC85845AC24}"/>
              </a:ext>
            </a:extLst>
          </p:cNvPr>
          <p:cNvSpPr/>
          <p:nvPr/>
        </p:nvSpPr>
        <p:spPr>
          <a:xfrm>
            <a:off x="-1" y="5139000"/>
            <a:ext cx="12206667" cy="131834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3236EAC2-2DB6-4EE3-8B44-BF6CEC6F0BAA}"/>
              </a:ext>
            </a:extLst>
          </p:cNvPr>
          <p:cNvSpPr/>
          <p:nvPr/>
        </p:nvSpPr>
        <p:spPr>
          <a:xfrm>
            <a:off x="0" y="5121207"/>
            <a:ext cx="12231028" cy="1349739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E4719858-0102-43F7-9756-EA9142350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08" y="31877"/>
            <a:ext cx="2726839" cy="6858000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D948F604-EF71-465B-848F-D003F8BB4160}"/>
              </a:ext>
            </a:extLst>
          </p:cNvPr>
          <p:cNvSpPr txBox="1"/>
          <p:nvPr/>
        </p:nvSpPr>
        <p:spPr>
          <a:xfrm>
            <a:off x="8117532" y="1395630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308173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9 -0.01829 L -0.38841 -0.0182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3" grpId="0" animBg="1"/>
      <p:bldP spid="24" grpId="0" animBg="1"/>
      <p:bldP spid="26" grpId="0" animBg="1"/>
      <p:bldP spid="26" grpId="1" animBg="1"/>
      <p:bldP spid="27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37ED149-19AD-48D2-BC4C-A3BF4C827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E63E6AE-2F20-4B2E-8371-AA504576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000" y="5994000"/>
            <a:ext cx="5198400" cy="1044000"/>
          </a:xfrm>
        </p:spPr>
        <p:txBody>
          <a:bodyPr/>
          <a:lstStyle/>
          <a:p>
            <a:r>
              <a:rPr lang="hu-HU" dirty="0"/>
              <a:t>Felhasználók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E929B580-EFFA-4936-843C-7E2EB525AD04}"/>
              </a:ext>
            </a:extLst>
          </p:cNvPr>
          <p:cNvSpPr/>
          <p:nvPr/>
        </p:nvSpPr>
        <p:spPr>
          <a:xfrm>
            <a:off x="1056000" y="15656"/>
            <a:ext cx="720000" cy="308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06612EF-8AEA-4774-A848-3F6F70DD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00" y="414000"/>
            <a:ext cx="2009775" cy="127635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3CA42C1-6304-49E1-85EB-2C456CF57943}"/>
              </a:ext>
            </a:extLst>
          </p:cNvPr>
          <p:cNvSpPr txBox="1"/>
          <p:nvPr/>
        </p:nvSpPr>
        <p:spPr>
          <a:xfrm>
            <a:off x="2608500" y="2664000"/>
            <a:ext cx="6975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Az admin képes kiíratni a felhasználók személyes adatait, illetve aktivitás szerint csoportosítani őket.</a:t>
            </a:r>
          </a:p>
          <a:p>
            <a:pPr algn="ctr"/>
            <a:endParaRPr lang="hu-HU" sz="2200" dirty="0">
              <a:solidFill>
                <a:srgbClr val="FF0000"/>
              </a:solidFill>
            </a:endParaRPr>
          </a:p>
          <a:p>
            <a:pPr algn="ctr"/>
            <a:r>
              <a:rPr lang="hu-HU" sz="2200" dirty="0">
                <a:solidFill>
                  <a:srgbClr val="FF0000"/>
                </a:solidFill>
              </a:rPr>
              <a:t>Passzív felhasználónak számít minden olyan felhasználó, aki több mint 3 hónapja (90 napja) nem jelentkezett be az oldalra.</a:t>
            </a:r>
          </a:p>
          <a:p>
            <a:endParaRPr lang="hu-HU" dirty="0">
              <a:solidFill>
                <a:srgbClr val="FF0000"/>
              </a:solidFill>
            </a:endParaRPr>
          </a:p>
          <a:p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B4F4FEDE-BA95-4408-9957-92D553FB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00" y="459000"/>
            <a:ext cx="2247900" cy="1905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99B8EF7E-0C3A-4262-B66A-C16848768252}"/>
              </a:ext>
            </a:extLst>
          </p:cNvPr>
          <p:cNvSpPr/>
          <p:nvPr/>
        </p:nvSpPr>
        <p:spPr>
          <a:xfrm>
            <a:off x="6321000" y="472832"/>
            <a:ext cx="1080000" cy="301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9D07869-48BD-4885-9F31-C61CB5923CCE}"/>
              </a:ext>
            </a:extLst>
          </p:cNvPr>
          <p:cNvSpPr txBox="1"/>
          <p:nvPr/>
        </p:nvSpPr>
        <p:spPr>
          <a:xfrm>
            <a:off x="2608500" y="3044279"/>
            <a:ext cx="697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A kiírt adatokat rendezheti az alábbi szempontok szerint növekvő, illetve csökkenő sorrendbe.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D827587E-7C60-4F2F-97B6-51E40EC498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3523707F-6607-442F-8B1F-DF714C10DEB7}"/>
              </a:ext>
            </a:extLst>
          </p:cNvPr>
          <p:cNvSpPr/>
          <p:nvPr/>
        </p:nvSpPr>
        <p:spPr>
          <a:xfrm>
            <a:off x="3261000" y="473570"/>
            <a:ext cx="1395000" cy="25542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21DF201-CAF9-4110-9AB0-FDEB17AA94B5}"/>
              </a:ext>
            </a:extLst>
          </p:cNvPr>
          <p:cNvSpPr/>
          <p:nvPr/>
        </p:nvSpPr>
        <p:spPr>
          <a:xfrm>
            <a:off x="5233387" y="4964702"/>
            <a:ext cx="1725225" cy="33077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EE127BA2-414E-41D3-B3DF-9B61778E0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C99702AA-6FE4-40F3-A382-A5C4A3C1F6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8C1CC4D-3508-4DF5-8F85-7983468ACFA1}"/>
              </a:ext>
            </a:extLst>
          </p:cNvPr>
          <p:cNvCxnSpPr>
            <a:cxnSpLocks/>
          </p:cNvCxnSpPr>
          <p:nvPr/>
        </p:nvCxnSpPr>
        <p:spPr>
          <a:xfrm>
            <a:off x="6137827" y="3654000"/>
            <a:ext cx="2623" cy="3769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églalap 25">
            <a:extLst>
              <a:ext uri="{FF2B5EF4-FFF2-40B4-BE49-F238E27FC236}">
                <a16:creationId xmlns:a16="http://schemas.microsoft.com/office/drawing/2014/main" id="{D79BABFA-B862-47F9-826F-20990AF0CEEC}"/>
              </a:ext>
            </a:extLst>
          </p:cNvPr>
          <p:cNvSpPr/>
          <p:nvPr/>
        </p:nvSpPr>
        <p:spPr>
          <a:xfrm>
            <a:off x="5420999" y="3323051"/>
            <a:ext cx="1351511" cy="26168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187D948A-9ADD-485B-B692-D801672D1D7D}"/>
              </a:ext>
            </a:extLst>
          </p:cNvPr>
          <p:cNvSpPr txBox="1"/>
          <p:nvPr/>
        </p:nvSpPr>
        <p:spPr>
          <a:xfrm>
            <a:off x="3486000" y="5087730"/>
            <a:ext cx="5527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C000"/>
                </a:solidFill>
              </a:rPr>
              <a:t>Az admin képes egy gombnyomással minden passzív felhasználó törlésére.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2E71885B-2149-40F1-B98B-5D8962C2C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4918" y="4100197"/>
            <a:ext cx="3356126" cy="987533"/>
          </a:xfrm>
          <a:prstGeom prst="rect">
            <a:avLst/>
          </a:prstGeom>
        </p:spPr>
      </p:pic>
      <p:pic>
        <p:nvPicPr>
          <p:cNvPr id="33" name="Ábra 32" descr="Jobbra mutató kézfej mutatóujjal">
            <a:extLst>
              <a:ext uri="{FF2B5EF4-FFF2-40B4-BE49-F238E27FC236}">
                <a16:creationId xmlns:a16="http://schemas.microsoft.com/office/drawing/2014/main" id="{7957D3A5-A381-46A8-8430-6BA110AB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2486000" y="954300"/>
            <a:ext cx="914400" cy="914400"/>
          </a:xfrm>
          <a:prstGeom prst="rect">
            <a:avLst/>
          </a:prstGeom>
        </p:spPr>
      </p:pic>
      <p:sp>
        <p:nvSpPr>
          <p:cNvPr id="34" name="Szövegdoboz 33">
            <a:extLst>
              <a:ext uri="{FF2B5EF4-FFF2-40B4-BE49-F238E27FC236}">
                <a16:creationId xmlns:a16="http://schemas.microsoft.com/office/drawing/2014/main" id="{F5730DB6-6A9B-40F0-911B-154B0589BDC7}"/>
              </a:ext>
            </a:extLst>
          </p:cNvPr>
          <p:cNvSpPr txBox="1"/>
          <p:nvPr/>
        </p:nvSpPr>
        <p:spPr>
          <a:xfrm>
            <a:off x="9506023" y="954299"/>
            <a:ext cx="2053877" cy="715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00B050"/>
                </a:solidFill>
              </a:rPr>
              <a:t>Click</a:t>
            </a:r>
            <a:endParaRPr lang="hu-HU" sz="4000" dirty="0">
              <a:solidFill>
                <a:srgbClr val="00B050"/>
              </a:solidFill>
            </a:endParaRPr>
          </a:p>
        </p:txBody>
      </p:sp>
      <p:pic>
        <p:nvPicPr>
          <p:cNvPr id="35" name="Kép 34">
            <a:extLst>
              <a:ext uri="{FF2B5EF4-FFF2-40B4-BE49-F238E27FC236}">
                <a16:creationId xmlns:a16="http://schemas.microsoft.com/office/drawing/2014/main" id="{8F78CC1B-0098-485A-A238-9217191D2C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77" y="0"/>
            <a:ext cx="12214476" cy="6984952"/>
          </a:xfrm>
          <a:prstGeom prst="rect">
            <a:avLst/>
          </a:prstGeom>
        </p:spPr>
      </p:pic>
      <p:sp>
        <p:nvSpPr>
          <p:cNvPr id="21" name="takarás">
            <a:extLst>
              <a:ext uri="{FF2B5EF4-FFF2-40B4-BE49-F238E27FC236}">
                <a16:creationId xmlns:a16="http://schemas.microsoft.com/office/drawing/2014/main" id="{65EAFDEE-1D4F-4830-B8BF-5023A8EC4DA3}"/>
              </a:ext>
            </a:extLst>
          </p:cNvPr>
          <p:cNvSpPr/>
          <p:nvPr/>
        </p:nvSpPr>
        <p:spPr>
          <a:xfrm>
            <a:off x="-17401" y="1176300"/>
            <a:ext cx="12225499" cy="582322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akarás">
            <a:extLst>
              <a:ext uri="{FF2B5EF4-FFF2-40B4-BE49-F238E27FC236}">
                <a16:creationId xmlns:a16="http://schemas.microsoft.com/office/drawing/2014/main" id="{83472E69-B7BC-49DD-86D3-8036DECAC21D}"/>
              </a:ext>
            </a:extLst>
          </p:cNvPr>
          <p:cNvSpPr/>
          <p:nvPr/>
        </p:nvSpPr>
        <p:spPr>
          <a:xfrm>
            <a:off x="-17402" y="-67667"/>
            <a:ext cx="12225499" cy="89501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BF8F07AC-89CE-4111-8786-BA1EBD7FC331}"/>
              </a:ext>
            </a:extLst>
          </p:cNvPr>
          <p:cNvSpPr/>
          <p:nvPr/>
        </p:nvSpPr>
        <p:spPr>
          <a:xfrm>
            <a:off x="15744" y="827347"/>
            <a:ext cx="12176256" cy="3648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CE7B5251-808E-4652-B889-D769AAB7982C}"/>
              </a:ext>
            </a:extLst>
          </p:cNvPr>
          <p:cNvSpPr/>
          <p:nvPr/>
        </p:nvSpPr>
        <p:spPr>
          <a:xfrm>
            <a:off x="-10501" y="-17250"/>
            <a:ext cx="12225499" cy="687525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0AD6919-9369-409F-91C3-CAA480D34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34" y="59890"/>
            <a:ext cx="4765729" cy="68580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82690281-69D2-4614-8AD2-D120888E468A}"/>
              </a:ext>
            </a:extLst>
          </p:cNvPr>
          <p:cNvSpPr txBox="1"/>
          <p:nvPr/>
        </p:nvSpPr>
        <p:spPr>
          <a:xfrm>
            <a:off x="8689504" y="3678896"/>
            <a:ext cx="38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Reszponzív nézet</a:t>
            </a:r>
          </a:p>
        </p:txBody>
      </p:sp>
    </p:spTree>
    <p:extLst>
      <p:ext uri="{BB962C8B-B14F-4D97-AF65-F5344CB8AC3E}">
        <p14:creationId xmlns:p14="http://schemas.microsoft.com/office/powerpoint/2010/main" val="271334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05 -0.02732 L -0.31055 -0.01111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  <p:bldP spid="8" grpId="1"/>
      <p:bldP spid="4" grpId="0" animBg="1"/>
      <p:bldP spid="4" grpId="1" animBg="1"/>
      <p:bldP spid="11" grpId="0"/>
      <p:bldP spid="14" grpId="0" animBg="1"/>
      <p:bldP spid="19" grpId="0" animBg="1"/>
      <p:bldP spid="26" grpId="0" animBg="1"/>
      <p:bldP spid="29" grpId="0"/>
      <p:bldP spid="34" grpId="0"/>
      <p:bldP spid="21" grpId="0" animBg="1"/>
      <p:bldP spid="21" grpId="1" animBg="1"/>
      <p:bldP spid="22" grpId="0" animBg="1"/>
      <p:bldP spid="22" grpId="1" animBg="1"/>
      <p:bldP spid="3" grpId="0" animBg="1"/>
      <p:bldP spid="3" grpId="1" animBg="1"/>
      <p:bldP spid="27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275741-10D3-4881-B0E9-7E2744CE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04000"/>
            <a:ext cx="10058400" cy="1609344"/>
          </a:xfrm>
        </p:spPr>
        <p:txBody>
          <a:bodyPr/>
          <a:lstStyle/>
          <a:p>
            <a:pPr algn="ctr"/>
            <a:r>
              <a:rPr lang="hu-HU" dirty="0"/>
              <a:t>Oldal működése Példákkal 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DEC30E3-F02D-4532-A485-2BE488F803F5}"/>
              </a:ext>
            </a:extLst>
          </p:cNvPr>
          <p:cNvSpPr txBox="1"/>
          <p:nvPr/>
        </p:nvSpPr>
        <p:spPr>
          <a:xfrm>
            <a:off x="1551000" y="3473451"/>
            <a:ext cx="89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 webalkalmazás bizonyos elemeinek működési elve megegyezik.</a:t>
            </a:r>
          </a:p>
          <a:p>
            <a:pPr algn="ctr"/>
            <a:endParaRPr lang="hu-HU" dirty="0"/>
          </a:p>
          <a:p>
            <a:pPr algn="ctr"/>
            <a:r>
              <a:rPr lang="hu-HU" dirty="0"/>
              <a:t>Az ismétlődés miatt ezen részeket példákkal szemléltetjük.</a:t>
            </a:r>
          </a:p>
        </p:txBody>
      </p:sp>
    </p:spTree>
    <p:extLst>
      <p:ext uri="{BB962C8B-B14F-4D97-AF65-F5344CB8AC3E}">
        <p14:creationId xmlns:p14="http://schemas.microsoft.com/office/powerpoint/2010/main" val="148873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4ACADF-6995-4B88-A9A6-18335E93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813" y="355197"/>
            <a:ext cx="2750373" cy="811066"/>
          </a:xfrm>
        </p:spPr>
        <p:txBody>
          <a:bodyPr>
            <a:normAutofit/>
          </a:bodyPr>
          <a:lstStyle/>
          <a:p>
            <a:r>
              <a:rPr lang="hu-HU" sz="4000" dirty="0"/>
              <a:t>Projekt célja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1C8873D-EFCE-4EC8-A349-FFF66F19E833}"/>
              </a:ext>
            </a:extLst>
          </p:cNvPr>
          <p:cNvSpPr txBox="1"/>
          <p:nvPr/>
        </p:nvSpPr>
        <p:spPr>
          <a:xfrm>
            <a:off x="291000" y="1193322"/>
            <a:ext cx="11362944" cy="916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Csoportmunka keretén belül, a tanult ismereteinket felhasználva egy olyan webalkalmazás fejlesztése, amely: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79F5F8B-7F1D-466F-A26F-1042966BA4AB}"/>
              </a:ext>
            </a:extLst>
          </p:cNvPr>
          <p:cNvSpPr txBox="1"/>
          <p:nvPr/>
        </p:nvSpPr>
        <p:spPr>
          <a:xfrm>
            <a:off x="192986" y="2363451"/>
            <a:ext cx="4950001" cy="2554545"/>
          </a:xfrm>
          <a:prstGeom prst="rect">
            <a:avLst/>
          </a:prstGeom>
          <a:noFill/>
        </p:spPr>
        <p:txBody>
          <a:bodyPr wrap="square" lIns="180000" rIns="72000" rtlCol="0">
            <a:spAutoFit/>
          </a:bodyPr>
          <a:lstStyle/>
          <a:p>
            <a:r>
              <a:rPr lang="hu-HU" sz="2000" dirty="0"/>
              <a:t>-Átlag emberek számára is hasznos</a:t>
            </a:r>
          </a:p>
          <a:p>
            <a:endParaRPr lang="hu-HU" sz="2000" dirty="0"/>
          </a:p>
          <a:p>
            <a:r>
              <a:rPr lang="hu-HU" sz="2000" dirty="0"/>
              <a:t>-Felhasználóbarát </a:t>
            </a:r>
          </a:p>
          <a:p>
            <a:endParaRPr lang="hu-HU" sz="2000" dirty="0"/>
          </a:p>
          <a:p>
            <a:r>
              <a:rPr lang="hu-HU" sz="2000" dirty="0"/>
              <a:t>-Több felhasználót támogat</a:t>
            </a:r>
          </a:p>
          <a:p>
            <a:endParaRPr lang="hu-HU" sz="2000" dirty="0"/>
          </a:p>
          <a:p>
            <a:r>
              <a:rPr lang="hu-HU" sz="2000" dirty="0"/>
              <a:t>-Felügyeleti fiókkal rendelkezik</a:t>
            </a:r>
          </a:p>
          <a:p>
            <a:r>
              <a:rPr lang="hu-HU" sz="2000" dirty="0"/>
              <a:t>		(Admin fiók)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B806813-F2EB-4C98-8804-C93FEA67B209}"/>
              </a:ext>
            </a:extLst>
          </p:cNvPr>
          <p:cNvSpPr txBox="1"/>
          <p:nvPr/>
        </p:nvSpPr>
        <p:spPr>
          <a:xfrm>
            <a:off x="6951000" y="2389845"/>
            <a:ext cx="4833807" cy="2554545"/>
          </a:xfrm>
          <a:prstGeom prst="rect">
            <a:avLst/>
          </a:prstGeom>
          <a:noFill/>
        </p:spPr>
        <p:txBody>
          <a:bodyPr wrap="square" lIns="108000" spcCol="720000" rtlCol="0">
            <a:spAutoFit/>
          </a:bodyPr>
          <a:lstStyle/>
          <a:p>
            <a:r>
              <a:rPr lang="hu-HU" sz="2000" dirty="0"/>
              <a:t>-Eszköz független </a:t>
            </a:r>
          </a:p>
          <a:p>
            <a:endParaRPr lang="hu-HU" sz="2000" dirty="0"/>
          </a:p>
          <a:p>
            <a:r>
              <a:rPr lang="hu-HU" sz="2000" dirty="0"/>
              <a:t>-Bővíthető adatbázissal rendelkezik</a:t>
            </a:r>
          </a:p>
          <a:p>
            <a:endParaRPr lang="hu-HU" sz="2000" dirty="0"/>
          </a:p>
          <a:p>
            <a:r>
              <a:rPr lang="hu-HU" sz="2000" dirty="0"/>
              <a:t>-Stabil</a:t>
            </a:r>
          </a:p>
          <a:p>
            <a:endParaRPr lang="hu-HU" sz="2000" dirty="0"/>
          </a:p>
          <a:p>
            <a:r>
              <a:rPr lang="hu-HU" sz="2000" dirty="0"/>
              <a:t>-Fejleszthető</a:t>
            </a:r>
          </a:p>
          <a:p>
            <a:endParaRPr lang="hu-HU" sz="20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C9445666-35AD-4F10-98AD-AE91B341F3DC}"/>
              </a:ext>
            </a:extLst>
          </p:cNvPr>
          <p:cNvSpPr txBox="1"/>
          <p:nvPr/>
        </p:nvSpPr>
        <p:spPr>
          <a:xfrm>
            <a:off x="4836000" y="5287580"/>
            <a:ext cx="2974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u="sng" dirty="0"/>
              <a:t>-Biztonságos</a:t>
            </a:r>
          </a:p>
        </p:txBody>
      </p:sp>
      <p:pic>
        <p:nvPicPr>
          <p:cNvPr id="1028" name="Picture 4" descr="Ingyenes vektorgrafika Ülés kategóriában">
            <a:extLst>
              <a:ext uri="{FF2B5EF4-FFF2-40B4-BE49-F238E27FC236}">
                <a16:creationId xmlns:a16="http://schemas.microsoft.com/office/drawing/2014/main" id="{88EA6BAE-2002-44E6-8D19-04517AB2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91" y="2305269"/>
            <a:ext cx="681698" cy="5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C53A4C82-1BD8-4E29-AFF9-223FAC4B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055" y="3605102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89D88340-F720-4A79-B9B3-4D740B7D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962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gyenes illusztráció Felhasználói ikon kategóriában">
            <a:extLst>
              <a:ext uri="{FF2B5EF4-FFF2-40B4-BE49-F238E27FC236}">
                <a16:creationId xmlns:a16="http://schemas.microsoft.com/office/drawing/2014/main" id="{9B559062-650D-45BF-BAB2-C305F00E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66" y="3616381"/>
            <a:ext cx="385807" cy="37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2C58D1A-B201-4A94-89EA-A880FD062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39" y="4112267"/>
            <a:ext cx="1027917" cy="83212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805D378E-244F-4E58-8ACD-C47B1A54C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912" y="2294391"/>
            <a:ext cx="3026088" cy="548772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3CE444B7-FAFF-4959-9E2A-CE63A3F9F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581" y="3404395"/>
            <a:ext cx="869986" cy="668025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41931B54-0076-4B7F-B071-6794955E69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7025" y="2955285"/>
            <a:ext cx="595564" cy="480294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2E1DF0A-521F-4268-AF89-A34374D9D3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4346" y="4044678"/>
            <a:ext cx="706455" cy="681667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0EFCF414-1A57-4AF2-A7B8-970D0ABF2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3773" y="2932234"/>
            <a:ext cx="950733" cy="606373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F31A030F-1598-4703-BFC0-8E39854606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1000" y="5284676"/>
            <a:ext cx="514350" cy="676275"/>
          </a:xfrm>
          <a:prstGeom prst="rect">
            <a:avLst/>
          </a:prstGeom>
        </p:spPr>
      </p:pic>
      <p:sp>
        <p:nvSpPr>
          <p:cNvPr id="28" name="leirás 1">
            <a:extLst>
              <a:ext uri="{FF2B5EF4-FFF2-40B4-BE49-F238E27FC236}">
                <a16:creationId xmlns:a16="http://schemas.microsoft.com/office/drawing/2014/main" id="{DCE5561B-428D-48AB-8E96-B292A2E62355}"/>
              </a:ext>
            </a:extLst>
          </p:cNvPr>
          <p:cNvSpPr txBox="1"/>
          <p:nvPr/>
        </p:nvSpPr>
        <p:spPr>
          <a:xfrm>
            <a:off x="1056000" y="5283522"/>
            <a:ext cx="1008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Webalkalmazásunk képes segítséget nyújtani minden felhasználó számára, bevételei és kiadásai rendszerezett áttekintésében.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Az oldalt bárki használhatja foglalkozástól, életkortól, anyagi helyzettől függetlenül.</a:t>
            </a:r>
          </a:p>
        </p:txBody>
      </p:sp>
      <p:sp>
        <p:nvSpPr>
          <p:cNvPr id="29" name="leirás 2">
            <a:extLst>
              <a:ext uri="{FF2B5EF4-FFF2-40B4-BE49-F238E27FC236}">
                <a16:creationId xmlns:a16="http://schemas.microsoft.com/office/drawing/2014/main" id="{45BDCF24-6989-4DBD-808F-E6711D2C9247}"/>
              </a:ext>
            </a:extLst>
          </p:cNvPr>
          <p:cNvSpPr txBox="1"/>
          <p:nvPr/>
        </p:nvSpPr>
        <p:spPr>
          <a:xfrm>
            <a:off x="1013296" y="5288382"/>
            <a:ext cx="9582704" cy="83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használata értelemszerű, semmiféle tudást vagy előismeretet nem igényel.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leirás 3">
            <a:extLst>
              <a:ext uri="{FF2B5EF4-FFF2-40B4-BE49-F238E27FC236}">
                <a16:creationId xmlns:a16="http://schemas.microsoft.com/office/drawing/2014/main" id="{70A85CBA-ABAF-4764-BBE3-385D1BF1BF3A}"/>
              </a:ext>
            </a:extLst>
          </p:cNvPr>
          <p:cNvSpPr txBox="1"/>
          <p:nvPr/>
        </p:nvSpPr>
        <p:spPr>
          <a:xfrm>
            <a:off x="1032227" y="5290178"/>
            <a:ext cx="9367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egyszere több felhasználói fiók kezelésére és tárolására alkalmas.</a:t>
            </a:r>
          </a:p>
        </p:txBody>
      </p:sp>
      <p:sp>
        <p:nvSpPr>
          <p:cNvPr id="31" name="leirás 4">
            <a:extLst>
              <a:ext uri="{FF2B5EF4-FFF2-40B4-BE49-F238E27FC236}">
                <a16:creationId xmlns:a16="http://schemas.microsoft.com/office/drawing/2014/main" id="{3D17852B-ACD6-4B24-AC9F-0F534A81CD2A}"/>
              </a:ext>
            </a:extLst>
          </p:cNvPr>
          <p:cNvSpPr txBox="1"/>
          <p:nvPr/>
        </p:nvSpPr>
        <p:spPr>
          <a:xfrm>
            <a:off x="1011000" y="5218119"/>
            <a:ext cx="10080000" cy="122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hu-HU" sz="2200" i="1" dirty="0">
                <a:ea typeface="Calibri" panose="020F0502020204030204" pitchFamily="34" charset="0"/>
                <a:cs typeface="Times New Roman" panose="02020603050405020304" pitchFamily="18" charset="0"/>
              </a:rPr>
              <a:t>Az oldal egy admin fiókkal rendelkezik, amely képes kategóriák hozzáadására, módosítására, statisztikai adatok gyűjtésére, valamint a felhasználói fiókok törlésére is.</a:t>
            </a:r>
            <a:endParaRPr lang="hu-HU" sz="2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leirás 5">
            <a:extLst>
              <a:ext uri="{FF2B5EF4-FFF2-40B4-BE49-F238E27FC236}">
                <a16:creationId xmlns:a16="http://schemas.microsoft.com/office/drawing/2014/main" id="{CF0B72D0-B989-4907-BE0F-EDAB777F74D5}"/>
              </a:ext>
            </a:extLst>
          </p:cNvPr>
          <p:cNvSpPr txBox="1"/>
          <p:nvPr/>
        </p:nvSpPr>
        <p:spPr>
          <a:xfrm>
            <a:off x="1022472" y="5217349"/>
            <a:ext cx="990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 weboldal a </a:t>
            </a:r>
            <a:r>
              <a:rPr lang="hu-HU" sz="2200" i="1" dirty="0" err="1"/>
              <a:t>reszponzívitásának</a:t>
            </a:r>
            <a:r>
              <a:rPr lang="hu-HU" sz="2200" i="1" dirty="0"/>
              <a:t> köszönhetően számos eszközön hiba nélkül megjeleníthető.</a:t>
            </a:r>
          </a:p>
        </p:txBody>
      </p:sp>
      <p:sp>
        <p:nvSpPr>
          <p:cNvPr id="33" name="leirás 6">
            <a:extLst>
              <a:ext uri="{FF2B5EF4-FFF2-40B4-BE49-F238E27FC236}">
                <a16:creationId xmlns:a16="http://schemas.microsoft.com/office/drawing/2014/main" id="{E4F1DC65-A490-4F6E-B0F9-716077A0DF7B}"/>
              </a:ext>
            </a:extLst>
          </p:cNvPr>
          <p:cNvSpPr txBox="1"/>
          <p:nvPr/>
        </p:nvSpPr>
        <p:spPr>
          <a:xfrm>
            <a:off x="1596000" y="5257672"/>
            <a:ext cx="949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admin és a felhasználók új adatokat adhatnak meg, amelyeket az adatbázis táról.</a:t>
            </a:r>
          </a:p>
        </p:txBody>
      </p:sp>
      <p:sp>
        <p:nvSpPr>
          <p:cNvPr id="34" name="leirás 7">
            <a:extLst>
              <a:ext uri="{FF2B5EF4-FFF2-40B4-BE49-F238E27FC236}">
                <a16:creationId xmlns:a16="http://schemas.microsoft.com/office/drawing/2014/main" id="{3AD6A5C4-3009-4FCC-8E0C-214734080C85}"/>
              </a:ext>
            </a:extLst>
          </p:cNvPr>
          <p:cNvSpPr txBox="1"/>
          <p:nvPr/>
        </p:nvSpPr>
        <p:spPr>
          <a:xfrm>
            <a:off x="1228956" y="5300005"/>
            <a:ext cx="945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Az oldal készítésénél fontosnak tartottuk, hogy minimalizáljuk mind a futtatásból, mind a használatból adódó hibákat.</a:t>
            </a:r>
          </a:p>
        </p:txBody>
      </p:sp>
      <p:sp>
        <p:nvSpPr>
          <p:cNvPr id="35" name="leirás 8">
            <a:extLst>
              <a:ext uri="{FF2B5EF4-FFF2-40B4-BE49-F238E27FC236}">
                <a16:creationId xmlns:a16="http://schemas.microsoft.com/office/drawing/2014/main" id="{037FD57E-3253-43C1-A5B8-77840428847D}"/>
              </a:ext>
            </a:extLst>
          </p:cNvPr>
          <p:cNvSpPr txBox="1"/>
          <p:nvPr/>
        </p:nvSpPr>
        <p:spPr>
          <a:xfrm>
            <a:off x="1101000" y="5409000"/>
            <a:ext cx="927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i="1" dirty="0"/>
              <a:t>Számos a jövőben megvalósítható fejlesztési ötlettel rendelkezünk. Pl.: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Jelszóemlékeztető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Felhasználók keresése (Admin)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200" i="1" dirty="0"/>
              <a:t>Több nyelvű kezelőfelület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sz="22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882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28" grpId="0" build="allAtOnce"/>
      <p:bldP spid="29" grpId="0"/>
      <p:bldP spid="29" grpId="1"/>
      <p:bldP spid="30" grpId="0" build="allAtOnce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0EFFA79C-CAF3-4FB7-B2A3-7B9CC8E3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742"/>
            <a:ext cx="7896000" cy="687224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DCA0298-C8BF-4E66-9D5F-42E092FAFA04}"/>
              </a:ext>
            </a:extLst>
          </p:cNvPr>
          <p:cNvSpPr txBox="1"/>
          <p:nvPr/>
        </p:nvSpPr>
        <p:spPr>
          <a:xfrm>
            <a:off x="8232876" y="157850"/>
            <a:ext cx="319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Meghívjuk a függvényt az oldal betöltése után. (Vagy gombnyomásra)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59E336E-00E0-45C2-9E5A-9F912035E603}"/>
              </a:ext>
            </a:extLst>
          </p:cNvPr>
          <p:cNvSpPr txBox="1"/>
          <p:nvPr/>
        </p:nvSpPr>
        <p:spPr>
          <a:xfrm>
            <a:off x="8229053" y="1189430"/>
            <a:ext cx="3783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Megadjuk a lekérdezés címét.</a:t>
            </a:r>
          </a:p>
          <a:p>
            <a:r>
              <a:rPr lang="hu-HU" dirty="0"/>
              <a:t>(Egyes oldalakon az input mezőkben megadott adatokat is felhasználjuk)</a:t>
            </a:r>
          </a:p>
          <a:p>
            <a:endParaRPr lang="hu-HU" dirty="0"/>
          </a:p>
          <a:p>
            <a:r>
              <a:rPr lang="hu-HU" dirty="0"/>
              <a:t>Elkészítjük a tokent.</a:t>
            </a:r>
          </a:p>
          <a:p>
            <a:r>
              <a:rPr lang="hu-HU" dirty="0"/>
              <a:t>Változókat készítünk. 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56AE5005-0F31-45EE-AD81-48BABE87F932}"/>
              </a:ext>
            </a:extLst>
          </p:cNvPr>
          <p:cNvSpPr txBox="1"/>
          <p:nvPr/>
        </p:nvSpPr>
        <p:spPr>
          <a:xfrm>
            <a:off x="8208430" y="4757125"/>
            <a:ext cx="37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Get</a:t>
            </a:r>
            <a:r>
              <a:rPr lang="hu-HU" dirty="0"/>
              <a:t> kérést küldünk, elküldjük a tokent.</a:t>
            </a:r>
          </a:p>
          <a:p>
            <a:endParaRPr lang="hu-HU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832D9895-A36A-4809-B2FA-54EDA9D3C56E}"/>
              </a:ext>
            </a:extLst>
          </p:cNvPr>
          <p:cNvSpPr/>
          <p:nvPr/>
        </p:nvSpPr>
        <p:spPr>
          <a:xfrm>
            <a:off x="-9120" y="-14741"/>
            <a:ext cx="6149570" cy="255307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FFFF00"/>
              </a:solidFill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CFDFEB40-FF16-43DD-AD01-8F3A1CCD5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057" y="3492800"/>
            <a:ext cx="3984747" cy="81577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094E620-F25B-4DAE-B812-1AD427739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8" y="18162"/>
            <a:ext cx="6165084" cy="6418128"/>
          </a:xfrm>
          <a:prstGeom prst="rect">
            <a:avLst/>
          </a:prstGeom>
        </p:spPr>
      </p:pic>
      <p:sp>
        <p:nvSpPr>
          <p:cNvPr id="18" name="Téglalap 17">
            <a:extLst>
              <a:ext uri="{FF2B5EF4-FFF2-40B4-BE49-F238E27FC236}">
                <a16:creationId xmlns:a16="http://schemas.microsoft.com/office/drawing/2014/main" id="{BBA06B66-4F7D-4D86-B851-63A9C368321F}"/>
              </a:ext>
            </a:extLst>
          </p:cNvPr>
          <p:cNvSpPr/>
          <p:nvPr/>
        </p:nvSpPr>
        <p:spPr>
          <a:xfrm>
            <a:off x="2406000" y="1314000"/>
            <a:ext cx="1350000" cy="2250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29B84001-1E0C-46F0-B72D-23683948EA4B}"/>
              </a:ext>
            </a:extLst>
          </p:cNvPr>
          <p:cNvSpPr/>
          <p:nvPr/>
        </p:nvSpPr>
        <p:spPr>
          <a:xfrm>
            <a:off x="2271000" y="1745355"/>
            <a:ext cx="1665000" cy="2250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86B1A7E-582A-4106-A008-9F37F2FB3344}"/>
              </a:ext>
            </a:extLst>
          </p:cNvPr>
          <p:cNvSpPr/>
          <p:nvPr/>
        </p:nvSpPr>
        <p:spPr>
          <a:xfrm>
            <a:off x="-11232" y="-1"/>
            <a:ext cx="12203232" cy="19703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556C8A2-DF37-470E-B41C-68DEAD2DC8F0}"/>
              </a:ext>
            </a:extLst>
          </p:cNvPr>
          <p:cNvSpPr txBox="1"/>
          <p:nvPr/>
        </p:nvSpPr>
        <p:spPr>
          <a:xfrm>
            <a:off x="6251818" y="-60971"/>
            <a:ext cx="558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Ellenőrizzük a token </a:t>
            </a:r>
            <a:r>
              <a:rPr lang="hu-HU" dirty="0" err="1"/>
              <a:t>visszafejthetőségét</a:t>
            </a:r>
            <a:r>
              <a:rPr lang="hu-HU" dirty="0"/>
              <a:t>.</a:t>
            </a:r>
          </a:p>
          <a:p>
            <a:r>
              <a:rPr lang="hu-HU" dirty="0"/>
              <a:t>(</a:t>
            </a:r>
            <a:r>
              <a:rPr lang="hu-HU" dirty="0" err="1"/>
              <a:t>authenticateToken</a:t>
            </a:r>
            <a:r>
              <a:rPr lang="hu-HU" dirty="0"/>
              <a:t>)</a:t>
            </a:r>
          </a:p>
          <a:p>
            <a:endParaRPr lang="hu-HU" dirty="0"/>
          </a:p>
          <a:p>
            <a:r>
              <a:rPr lang="hu-HU" dirty="0"/>
              <a:t>Az adott cím és a </a:t>
            </a:r>
            <a:r>
              <a:rPr lang="hu-HU" dirty="0" err="1"/>
              <a:t>get</a:t>
            </a:r>
            <a:r>
              <a:rPr lang="hu-HU" dirty="0"/>
              <a:t> kérés alapján végrehajtjuk a megadott lekérdezést.</a:t>
            </a:r>
          </a:p>
          <a:p>
            <a:r>
              <a:rPr lang="hu-HU" dirty="0"/>
              <a:t>(Felhasználó posztjai ott, ahol a név=felhasználónév(token)) 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16792673-52E6-4893-9C31-5C2D3CF505BF}"/>
              </a:ext>
            </a:extLst>
          </p:cNvPr>
          <p:cNvSpPr txBox="1"/>
          <p:nvPr/>
        </p:nvSpPr>
        <p:spPr>
          <a:xfrm>
            <a:off x="6536534" y="2053158"/>
            <a:ext cx="533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Meghívjuk a függvényt amely: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Kiszűri a hibás felhasználót.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AEABD85E-7994-4210-A4BF-0439E4C4C959}"/>
              </a:ext>
            </a:extLst>
          </p:cNvPr>
          <p:cNvCxnSpPr>
            <a:cxnSpLocks/>
          </p:cNvCxnSpPr>
          <p:nvPr/>
        </p:nvCxnSpPr>
        <p:spPr>
          <a:xfrm>
            <a:off x="6090384" y="2509519"/>
            <a:ext cx="531751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églalap 31">
            <a:extLst>
              <a:ext uri="{FF2B5EF4-FFF2-40B4-BE49-F238E27FC236}">
                <a16:creationId xmlns:a16="http://schemas.microsoft.com/office/drawing/2014/main" id="{ACAFAAC6-035A-4BAC-9123-9C44BD6E253C}"/>
              </a:ext>
            </a:extLst>
          </p:cNvPr>
          <p:cNvSpPr/>
          <p:nvPr/>
        </p:nvSpPr>
        <p:spPr>
          <a:xfrm>
            <a:off x="2430966" y="2439003"/>
            <a:ext cx="3659417" cy="6200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8CE0596B-2EF3-4B3C-91F3-FF5488951B86}"/>
              </a:ext>
            </a:extLst>
          </p:cNvPr>
          <p:cNvSpPr txBox="1"/>
          <p:nvPr/>
        </p:nvSpPr>
        <p:spPr>
          <a:xfrm>
            <a:off x="6409384" y="3069806"/>
            <a:ext cx="5580000" cy="120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Ha nincs hiba :  Meghívja a </a:t>
            </a:r>
            <a:r>
              <a:rPr lang="hu-HU" dirty="0" err="1"/>
              <a:t>calculation</a:t>
            </a:r>
            <a:r>
              <a:rPr lang="hu-HU" dirty="0"/>
              <a:t> függvényt amely kiszámolja a bevételt/kiadást.</a:t>
            </a:r>
          </a:p>
          <a:p>
            <a:r>
              <a:rPr lang="hu-HU" dirty="0"/>
              <a:t>     Hozzáfűzzük a visszaadandó objektumhoz.</a:t>
            </a:r>
          </a:p>
          <a:p>
            <a:r>
              <a:rPr lang="hu-HU" dirty="0"/>
              <a:t>     Visszaadjuk a lekérdezett értékeket.</a:t>
            </a:r>
          </a:p>
        </p:txBody>
      </p:sp>
      <p:sp>
        <p:nvSpPr>
          <p:cNvPr id="35" name="Téglalap 34">
            <a:extLst>
              <a:ext uri="{FF2B5EF4-FFF2-40B4-BE49-F238E27FC236}">
                <a16:creationId xmlns:a16="http://schemas.microsoft.com/office/drawing/2014/main" id="{256F2A7B-AF3B-424D-86FA-8BF4095C4D16}"/>
              </a:ext>
            </a:extLst>
          </p:cNvPr>
          <p:cNvSpPr/>
          <p:nvPr/>
        </p:nvSpPr>
        <p:spPr>
          <a:xfrm>
            <a:off x="2430965" y="3053001"/>
            <a:ext cx="3659417" cy="105098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0952C8ED-C714-47BA-8341-4E4FFCA8BFA9}"/>
              </a:ext>
            </a:extLst>
          </p:cNvPr>
          <p:cNvCxnSpPr>
            <a:cxnSpLocks/>
          </p:cNvCxnSpPr>
          <p:nvPr/>
        </p:nvCxnSpPr>
        <p:spPr>
          <a:xfrm>
            <a:off x="6140450" y="3384550"/>
            <a:ext cx="360550" cy="842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églalap 38">
            <a:extLst>
              <a:ext uri="{FF2B5EF4-FFF2-40B4-BE49-F238E27FC236}">
                <a16:creationId xmlns:a16="http://schemas.microsoft.com/office/drawing/2014/main" id="{8EAFB3C1-8229-4EC7-932A-E8CFF4542752}"/>
              </a:ext>
            </a:extLst>
          </p:cNvPr>
          <p:cNvSpPr/>
          <p:nvPr/>
        </p:nvSpPr>
        <p:spPr>
          <a:xfrm>
            <a:off x="2441141" y="4114767"/>
            <a:ext cx="3659417" cy="70060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D604FCB-3619-4AE1-B0C0-0BCFE9037ED2}"/>
              </a:ext>
            </a:extLst>
          </p:cNvPr>
          <p:cNvCxnSpPr>
            <a:cxnSpLocks/>
          </p:cNvCxnSpPr>
          <p:nvPr/>
        </p:nvCxnSpPr>
        <p:spPr>
          <a:xfrm>
            <a:off x="6175984" y="4465067"/>
            <a:ext cx="360550" cy="842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1BE21FA7-F849-4CA6-A792-F79A8D333F46}"/>
              </a:ext>
            </a:extLst>
          </p:cNvPr>
          <p:cNvSpPr txBox="1"/>
          <p:nvPr/>
        </p:nvSpPr>
        <p:spPr>
          <a:xfrm>
            <a:off x="6409384" y="4288822"/>
            <a:ext cx="533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Message</a:t>
            </a:r>
            <a:r>
              <a:rPr lang="hu-HU" dirty="0"/>
              <a:t> –</a:t>
            </a:r>
            <a:r>
              <a:rPr lang="hu-HU" dirty="0" err="1"/>
              <a:t>et</a:t>
            </a:r>
            <a:r>
              <a:rPr lang="hu-HU" dirty="0"/>
              <a:t> küldünk ha nincs bevitt adat.</a:t>
            </a:r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7816539F-2782-4157-A0F4-98C1F92ACB89}"/>
              </a:ext>
            </a:extLst>
          </p:cNvPr>
          <p:cNvSpPr/>
          <p:nvPr/>
        </p:nvSpPr>
        <p:spPr>
          <a:xfrm>
            <a:off x="1435783" y="4833531"/>
            <a:ext cx="4704667" cy="1115469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3CFAC964-5C55-482D-8921-4E456ECB0CD4}"/>
              </a:ext>
            </a:extLst>
          </p:cNvPr>
          <p:cNvCxnSpPr>
            <a:cxnSpLocks/>
          </p:cNvCxnSpPr>
          <p:nvPr/>
        </p:nvCxnSpPr>
        <p:spPr>
          <a:xfrm>
            <a:off x="6135404" y="5049000"/>
            <a:ext cx="365596" cy="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2F05BF59-9C73-4056-A3E8-37F22BFDB9F3}"/>
              </a:ext>
            </a:extLst>
          </p:cNvPr>
          <p:cNvSpPr txBox="1"/>
          <p:nvPr/>
        </p:nvSpPr>
        <p:spPr>
          <a:xfrm>
            <a:off x="6409384" y="4847011"/>
            <a:ext cx="42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Bármi hiba esetén: 400 hibakód</a:t>
            </a:r>
          </a:p>
        </p:txBody>
      </p:sp>
      <p:sp>
        <p:nvSpPr>
          <p:cNvPr id="47" name="Téglalap 46">
            <a:extLst>
              <a:ext uri="{FF2B5EF4-FFF2-40B4-BE49-F238E27FC236}">
                <a16:creationId xmlns:a16="http://schemas.microsoft.com/office/drawing/2014/main" id="{BFB38EEB-2BF3-4E04-BB5B-1CC138E1BCFC}"/>
              </a:ext>
            </a:extLst>
          </p:cNvPr>
          <p:cNvSpPr/>
          <p:nvPr/>
        </p:nvSpPr>
        <p:spPr>
          <a:xfrm>
            <a:off x="6307820" y="1671533"/>
            <a:ext cx="3028180" cy="2624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sTéglalap 48">
            <a:extLst>
              <a:ext uri="{FF2B5EF4-FFF2-40B4-BE49-F238E27FC236}">
                <a16:creationId xmlns:a16="http://schemas.microsoft.com/office/drawing/2014/main" id="{9508BC3E-41E2-4D46-9B00-496A87BC9DEC}"/>
              </a:ext>
            </a:extLst>
          </p:cNvPr>
          <p:cNvSpPr/>
          <p:nvPr/>
        </p:nvSpPr>
        <p:spPr>
          <a:xfrm>
            <a:off x="0" y="2574000"/>
            <a:ext cx="7896000" cy="42835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304DC846-BB1B-4936-8445-D0E43DF501FE}"/>
              </a:ext>
            </a:extLst>
          </p:cNvPr>
          <p:cNvSpPr txBox="1"/>
          <p:nvPr/>
        </p:nvSpPr>
        <p:spPr>
          <a:xfrm>
            <a:off x="8068196" y="3525365"/>
            <a:ext cx="41107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Ha van visszakapott adat:</a:t>
            </a:r>
          </a:p>
          <a:p>
            <a:endParaRPr lang="hu-HU" dirty="0"/>
          </a:p>
          <a:p>
            <a:r>
              <a:rPr lang="hu-HU" dirty="0"/>
              <a:t>Létrehozzuk a két táblázat első sorát.</a:t>
            </a:r>
          </a:p>
          <a:p>
            <a:endParaRPr lang="hu-HU" dirty="0"/>
          </a:p>
          <a:p>
            <a:r>
              <a:rPr lang="hu-HU" dirty="0"/>
              <a:t>Az első visszakapott objektumot betesszük az első, a többit pedig a második táblázatba.</a:t>
            </a:r>
          </a:p>
          <a:p>
            <a:endParaRPr lang="hu-HU" dirty="0"/>
          </a:p>
          <a:p>
            <a:r>
              <a:rPr lang="hu-HU" dirty="0"/>
              <a:t>Elvégezzük a hibakezelést.</a:t>
            </a:r>
          </a:p>
        </p:txBody>
      </p:sp>
      <p:pic>
        <p:nvPicPr>
          <p:cNvPr id="55" name="Kép 54">
            <a:extLst>
              <a:ext uri="{FF2B5EF4-FFF2-40B4-BE49-F238E27FC236}">
                <a16:creationId xmlns:a16="http://schemas.microsoft.com/office/drawing/2014/main" id="{B2E43010-BF36-4C36-A167-8248C2B7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" y="0"/>
            <a:ext cx="7896000" cy="6872242"/>
          </a:xfrm>
          <a:prstGeom prst="rect">
            <a:avLst/>
          </a:prstGeom>
        </p:spPr>
      </p:pic>
      <p:pic>
        <p:nvPicPr>
          <p:cNvPr id="52" name="Kép 51">
            <a:extLst>
              <a:ext uri="{FF2B5EF4-FFF2-40B4-BE49-F238E27FC236}">
                <a16:creationId xmlns:a16="http://schemas.microsoft.com/office/drawing/2014/main" id="{26FEFC44-8610-48FE-99B6-62A36CA1F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000" y="57955"/>
            <a:ext cx="3517350" cy="3369916"/>
          </a:xfrm>
          <a:prstGeom prst="rect">
            <a:avLst/>
          </a:prstGeom>
        </p:spPr>
      </p:pic>
      <p:sp>
        <p:nvSpPr>
          <p:cNvPr id="54" name="Téglalap 53">
            <a:extLst>
              <a:ext uri="{FF2B5EF4-FFF2-40B4-BE49-F238E27FC236}">
                <a16:creationId xmlns:a16="http://schemas.microsoft.com/office/drawing/2014/main" id="{39185BB9-DDB7-4B32-B9F7-6C34145F34E3}"/>
              </a:ext>
            </a:extLst>
          </p:cNvPr>
          <p:cNvSpPr/>
          <p:nvPr/>
        </p:nvSpPr>
        <p:spPr>
          <a:xfrm>
            <a:off x="13079" y="2537171"/>
            <a:ext cx="7896000" cy="42835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A2F3AEB-FD33-40E0-938B-073139B8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951" y="6331923"/>
            <a:ext cx="6840000" cy="620006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Táblázatok  betöltése</a:t>
            </a:r>
          </a:p>
        </p:txBody>
      </p:sp>
      <p:sp>
        <p:nvSpPr>
          <p:cNvPr id="57" name="Tartalom helye 56">
            <a:extLst>
              <a:ext uri="{FF2B5EF4-FFF2-40B4-BE49-F238E27FC236}">
                <a16:creationId xmlns:a16="http://schemas.microsoft.com/office/drawing/2014/main" id="{4502998A-38A9-4247-93C1-F1720F436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58" name="Kép 57">
            <a:extLst>
              <a:ext uri="{FF2B5EF4-FFF2-40B4-BE49-F238E27FC236}">
                <a16:creationId xmlns:a16="http://schemas.microsoft.com/office/drawing/2014/main" id="{F6595B17-FD22-4772-A73F-3BE364A93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0395" y="1351210"/>
            <a:ext cx="5745075" cy="4849455"/>
          </a:xfrm>
          <a:prstGeom prst="rect">
            <a:avLst/>
          </a:prstGeom>
        </p:spPr>
      </p:pic>
      <p:sp>
        <p:nvSpPr>
          <p:cNvPr id="59" name="Szövegdoboz 58">
            <a:extLst>
              <a:ext uri="{FF2B5EF4-FFF2-40B4-BE49-F238E27FC236}">
                <a16:creationId xmlns:a16="http://schemas.microsoft.com/office/drawing/2014/main" id="{46F9CE46-6B18-40B3-B7A7-E1B9E751019B}"/>
              </a:ext>
            </a:extLst>
          </p:cNvPr>
          <p:cNvSpPr txBox="1"/>
          <p:nvPr/>
        </p:nvSpPr>
        <p:spPr>
          <a:xfrm>
            <a:off x="3396000" y="707043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/>
              <a:t>Felhasználói kezdőlap</a:t>
            </a:r>
          </a:p>
        </p:txBody>
      </p:sp>
    </p:spTree>
    <p:extLst>
      <p:ext uri="{BB962C8B-B14F-4D97-AF65-F5344CB8AC3E}">
        <p14:creationId xmlns:p14="http://schemas.microsoft.com/office/powerpoint/2010/main" val="141800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uiExpand="1" build="allAtOnce"/>
      <p:bldP spid="11" grpId="0" build="allAtOnce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2" animBg="1"/>
      <p:bldP spid="22" grpId="0"/>
      <p:bldP spid="22" grpId="2"/>
      <p:bldP spid="24" grpId="0"/>
      <p:bldP spid="24" grpId="2"/>
      <p:bldP spid="32" grpId="0" animBg="1"/>
      <p:bldP spid="32" grpId="2" animBg="1"/>
      <p:bldP spid="34" grpId="0"/>
      <p:bldP spid="34" grpId="2"/>
      <p:bldP spid="35" grpId="0" animBg="1"/>
      <p:bldP spid="35" grpId="2" animBg="1"/>
      <p:bldP spid="39" grpId="0" animBg="1"/>
      <p:bldP spid="39" grpId="2" animBg="1"/>
      <p:bldP spid="41" grpId="0"/>
      <p:bldP spid="41" grpId="2"/>
      <p:bldP spid="42" grpId="0" animBg="1"/>
      <p:bldP spid="42" grpId="2" animBg="1"/>
      <p:bldP spid="46" grpId="0"/>
      <p:bldP spid="46" grpId="2"/>
      <p:bldP spid="47" grpId="0" animBg="1"/>
      <p:bldP spid="47" grpId="2" animBg="1"/>
      <p:bldP spid="49" grpId="0" animBg="1"/>
      <p:bldP spid="51" grpId="0"/>
      <p:bldP spid="54" grpId="0" animBg="1"/>
      <p:bldP spid="2" grpId="0"/>
      <p:bldP spid="59" grpId="0"/>
      <p:bldP spid="5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927E6A-F06F-468D-8203-BD20F366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000" y="-78460"/>
            <a:ext cx="8851152" cy="1144368"/>
          </a:xfrm>
        </p:spPr>
        <p:txBody>
          <a:bodyPr/>
          <a:lstStyle/>
          <a:p>
            <a:r>
              <a:rPr lang="hu-HU" dirty="0"/>
              <a:t>Egyéb elemek betöltése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740CBE8-F983-4CA7-A03B-FCA751949C1E}"/>
              </a:ext>
            </a:extLst>
          </p:cNvPr>
          <p:cNvSpPr txBox="1"/>
          <p:nvPr/>
        </p:nvSpPr>
        <p:spPr>
          <a:xfrm>
            <a:off x="6788561" y="964519"/>
            <a:ext cx="3226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/>
              <a:t>Kitöltött inputmező</a:t>
            </a:r>
          </a:p>
          <a:p>
            <a:pPr algn="ctr"/>
            <a:r>
              <a:rPr lang="hu-HU" sz="2200" dirty="0"/>
              <a:t>Pl.: Módosítandó poszt	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5D34F41-E883-429B-9BC1-8D09B0E4DCFA}"/>
              </a:ext>
            </a:extLst>
          </p:cNvPr>
          <p:cNvSpPr txBox="1"/>
          <p:nvPr/>
        </p:nvSpPr>
        <p:spPr>
          <a:xfrm>
            <a:off x="2325794" y="945071"/>
            <a:ext cx="274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/>
              <a:t>Görgős inputmező</a:t>
            </a:r>
          </a:p>
          <a:p>
            <a:pPr algn="ctr"/>
            <a:r>
              <a:rPr lang="hu-HU" sz="2200" dirty="0" err="1"/>
              <a:t>Pl</a:t>
            </a:r>
            <a:r>
              <a:rPr lang="hu-HU" sz="2200" dirty="0"/>
              <a:t>.:Kategóriák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2D597C9-2AFA-4A42-AB7B-35E33890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" y="1824375"/>
            <a:ext cx="5875078" cy="236016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2AA7B104-74BA-422F-8042-7E24E971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3" y="1814901"/>
            <a:ext cx="6297506" cy="3139297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21C9FB3-C67B-4F5E-804C-2E7FC9EFC764}"/>
              </a:ext>
            </a:extLst>
          </p:cNvPr>
          <p:cNvSpPr txBox="1"/>
          <p:nvPr/>
        </p:nvSpPr>
        <p:spPr>
          <a:xfrm>
            <a:off x="6040" y="5081274"/>
            <a:ext cx="12174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		Kiírja az összes kategóriát. 									Kiír egy posztot.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04C9842-69F2-4921-97F4-7BA8DABCDA2A}"/>
              </a:ext>
            </a:extLst>
          </p:cNvPr>
          <p:cNvSpPr txBox="1"/>
          <p:nvPr/>
        </p:nvSpPr>
        <p:spPr>
          <a:xfrm>
            <a:off x="1796012" y="5912929"/>
            <a:ext cx="859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>
                <a:solidFill>
                  <a:srgbClr val="FF0000"/>
                </a:solidFill>
              </a:rPr>
              <a:t>Backend működése megegyezik az előző lekérdezés működésével.</a:t>
            </a:r>
          </a:p>
        </p:txBody>
      </p:sp>
      <p:pic>
        <p:nvPicPr>
          <p:cNvPr id="11" name="2">
            <a:extLst>
              <a:ext uri="{FF2B5EF4-FFF2-40B4-BE49-F238E27FC236}">
                <a16:creationId xmlns:a16="http://schemas.microsoft.com/office/drawing/2014/main" id="{3D3F67DF-22FC-477F-AAC9-67F6DA023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8" y="0"/>
            <a:ext cx="2478944" cy="1669608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CD8860A-DB2A-48C2-A129-AB0004CC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925" y="-17981"/>
            <a:ext cx="2171059" cy="1826612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1276919-3546-4717-A970-28A875EEA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8" y="2017080"/>
            <a:ext cx="5389701" cy="482957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9AF0B41A-F1C9-489F-A37E-524DC45CC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9538" y="4743323"/>
            <a:ext cx="5097209" cy="1418121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7AFDC9F6-31E6-409A-ADAE-B7A1237EE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7662" y="1808631"/>
            <a:ext cx="5724525" cy="5067300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13557C40-248E-4A18-9981-25ACC8D21ED6}"/>
              </a:ext>
            </a:extLst>
          </p:cNvPr>
          <p:cNvSpPr txBox="1"/>
          <p:nvPr/>
        </p:nvSpPr>
        <p:spPr>
          <a:xfrm>
            <a:off x="9156000" y="4216421"/>
            <a:ext cx="207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HTML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07756DF8-48DD-4807-97A1-319C72F628DD}"/>
              </a:ext>
            </a:extLst>
          </p:cNvPr>
          <p:cNvSpPr/>
          <p:nvPr/>
        </p:nvSpPr>
        <p:spPr>
          <a:xfrm>
            <a:off x="2487205" y="945070"/>
            <a:ext cx="2478944" cy="7694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D41363AB-70E2-48FF-BCD9-F3C2851636B1}"/>
              </a:ext>
            </a:extLst>
          </p:cNvPr>
          <p:cNvSpPr/>
          <p:nvPr/>
        </p:nvSpPr>
        <p:spPr>
          <a:xfrm>
            <a:off x="612829" y="5101561"/>
            <a:ext cx="4775484" cy="9824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816C5749-226C-4218-B16F-490F13C94EF4}"/>
              </a:ext>
            </a:extLst>
          </p:cNvPr>
          <p:cNvCxnSpPr>
            <a:cxnSpLocks/>
          </p:cNvCxnSpPr>
          <p:nvPr/>
        </p:nvCxnSpPr>
        <p:spPr>
          <a:xfrm>
            <a:off x="5511000" y="5452384"/>
            <a:ext cx="13950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akarás">
            <a:extLst>
              <a:ext uri="{FF2B5EF4-FFF2-40B4-BE49-F238E27FC236}">
                <a16:creationId xmlns:a16="http://schemas.microsoft.com/office/drawing/2014/main" id="{57DDBF63-FA8F-47F2-AD3E-03F54800B7B8}"/>
              </a:ext>
            </a:extLst>
          </p:cNvPr>
          <p:cNvSpPr/>
          <p:nvPr/>
        </p:nvSpPr>
        <p:spPr>
          <a:xfrm>
            <a:off x="9696000" y="-17982"/>
            <a:ext cx="2496000" cy="1887091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akarás">
            <a:extLst>
              <a:ext uri="{FF2B5EF4-FFF2-40B4-BE49-F238E27FC236}">
                <a16:creationId xmlns:a16="http://schemas.microsoft.com/office/drawing/2014/main" id="{A78F7DE9-F147-4D69-82BE-711A736D1F65}"/>
              </a:ext>
            </a:extLst>
          </p:cNvPr>
          <p:cNvSpPr/>
          <p:nvPr/>
        </p:nvSpPr>
        <p:spPr>
          <a:xfrm>
            <a:off x="6953396" y="945525"/>
            <a:ext cx="2745000" cy="923584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B8AD3EA3-8B75-4181-94AF-D51A504E12B2}"/>
              </a:ext>
            </a:extLst>
          </p:cNvPr>
          <p:cNvSpPr txBox="1"/>
          <p:nvPr/>
        </p:nvSpPr>
        <p:spPr>
          <a:xfrm>
            <a:off x="5853262" y="2508045"/>
            <a:ext cx="6155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Működési elve megegyezik a táblázatéval, azzal a különbséggel, hogy az visszakapott adatokat egy </a:t>
            </a:r>
            <a:r>
              <a:rPr lang="hu-HU" sz="2200" dirty="0" err="1"/>
              <a:t>option</a:t>
            </a:r>
            <a:r>
              <a:rPr lang="hu-HU" sz="2200" dirty="0"/>
              <a:t> mező értékéhez társítjuk. </a:t>
            </a:r>
          </a:p>
        </p:txBody>
      </p:sp>
      <p:sp>
        <p:nvSpPr>
          <p:cNvPr id="31" name="takarás">
            <a:extLst>
              <a:ext uri="{FF2B5EF4-FFF2-40B4-BE49-F238E27FC236}">
                <a16:creationId xmlns:a16="http://schemas.microsoft.com/office/drawing/2014/main" id="{CCDDF219-E1D1-456C-A6D2-4479E292983C}"/>
              </a:ext>
            </a:extLst>
          </p:cNvPr>
          <p:cNvSpPr/>
          <p:nvPr/>
        </p:nvSpPr>
        <p:spPr>
          <a:xfrm>
            <a:off x="-4782" y="0"/>
            <a:ext cx="3220782" cy="1714512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akarás">
            <a:extLst>
              <a:ext uri="{FF2B5EF4-FFF2-40B4-BE49-F238E27FC236}">
                <a16:creationId xmlns:a16="http://schemas.microsoft.com/office/drawing/2014/main" id="{97DB3641-830E-4889-AB3D-17B9D140559F}"/>
              </a:ext>
            </a:extLst>
          </p:cNvPr>
          <p:cNvSpPr/>
          <p:nvPr/>
        </p:nvSpPr>
        <p:spPr>
          <a:xfrm>
            <a:off x="3215562" y="895325"/>
            <a:ext cx="2001653" cy="819187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DA19DE8A-081E-4992-B4DB-7B751E194A12}"/>
              </a:ext>
            </a:extLst>
          </p:cNvPr>
          <p:cNvSpPr/>
          <p:nvPr/>
        </p:nvSpPr>
        <p:spPr>
          <a:xfrm>
            <a:off x="6903636" y="968670"/>
            <a:ext cx="2991215" cy="819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4" name="Kép 33">
            <a:extLst>
              <a:ext uri="{FF2B5EF4-FFF2-40B4-BE49-F238E27FC236}">
                <a16:creationId xmlns:a16="http://schemas.microsoft.com/office/drawing/2014/main" id="{80A2FFB8-4E54-4BF8-A7ED-70A57DD2AB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782" y="2307919"/>
            <a:ext cx="4857750" cy="3324225"/>
          </a:xfrm>
          <a:prstGeom prst="rect">
            <a:avLst/>
          </a:prstGeom>
        </p:spPr>
      </p:pic>
      <p:sp>
        <p:nvSpPr>
          <p:cNvPr id="35" name="Téglalap 34">
            <a:extLst>
              <a:ext uri="{FF2B5EF4-FFF2-40B4-BE49-F238E27FC236}">
                <a16:creationId xmlns:a16="http://schemas.microsoft.com/office/drawing/2014/main" id="{9D0CD1D8-65D6-4248-A0F2-2E0894A241B7}"/>
              </a:ext>
            </a:extLst>
          </p:cNvPr>
          <p:cNvSpPr/>
          <p:nvPr/>
        </p:nvSpPr>
        <p:spPr>
          <a:xfrm>
            <a:off x="2590857" y="4661997"/>
            <a:ext cx="819714" cy="16355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Téglalap 36">
            <a:extLst>
              <a:ext uri="{FF2B5EF4-FFF2-40B4-BE49-F238E27FC236}">
                <a16:creationId xmlns:a16="http://schemas.microsoft.com/office/drawing/2014/main" id="{9216CCD6-5DA8-4297-A85E-07D9239901D8}"/>
              </a:ext>
            </a:extLst>
          </p:cNvPr>
          <p:cNvSpPr/>
          <p:nvPr/>
        </p:nvSpPr>
        <p:spPr>
          <a:xfrm>
            <a:off x="7356000" y="5621699"/>
            <a:ext cx="3329999" cy="14730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églalap 37">
            <a:extLst>
              <a:ext uri="{FF2B5EF4-FFF2-40B4-BE49-F238E27FC236}">
                <a16:creationId xmlns:a16="http://schemas.microsoft.com/office/drawing/2014/main" id="{E403763B-AEF5-4CAE-AD7A-06770101840B}"/>
              </a:ext>
            </a:extLst>
          </p:cNvPr>
          <p:cNvSpPr/>
          <p:nvPr/>
        </p:nvSpPr>
        <p:spPr>
          <a:xfrm>
            <a:off x="1974909" y="3964165"/>
            <a:ext cx="819714" cy="16355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Téglalap 38">
            <a:extLst>
              <a:ext uri="{FF2B5EF4-FFF2-40B4-BE49-F238E27FC236}">
                <a16:creationId xmlns:a16="http://schemas.microsoft.com/office/drawing/2014/main" id="{E28CC6F6-ED27-4C1A-82B8-CAB9EB0A028A}"/>
              </a:ext>
            </a:extLst>
          </p:cNvPr>
          <p:cNvSpPr/>
          <p:nvPr/>
        </p:nvSpPr>
        <p:spPr>
          <a:xfrm>
            <a:off x="7355999" y="5409000"/>
            <a:ext cx="3329999" cy="2126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Téglalap 39">
            <a:extLst>
              <a:ext uri="{FF2B5EF4-FFF2-40B4-BE49-F238E27FC236}">
                <a16:creationId xmlns:a16="http://schemas.microsoft.com/office/drawing/2014/main" id="{E9641B72-3B18-49FD-8273-F5AD161EC389}"/>
              </a:ext>
            </a:extLst>
          </p:cNvPr>
          <p:cNvSpPr/>
          <p:nvPr/>
        </p:nvSpPr>
        <p:spPr>
          <a:xfrm>
            <a:off x="2181000" y="3225890"/>
            <a:ext cx="819714" cy="1635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Téglalap 40">
            <a:extLst>
              <a:ext uri="{FF2B5EF4-FFF2-40B4-BE49-F238E27FC236}">
                <a16:creationId xmlns:a16="http://schemas.microsoft.com/office/drawing/2014/main" id="{552DBE9A-98B2-413B-8BA2-0F1C552AB5CD}"/>
              </a:ext>
            </a:extLst>
          </p:cNvPr>
          <p:cNvSpPr/>
          <p:nvPr/>
        </p:nvSpPr>
        <p:spPr>
          <a:xfrm>
            <a:off x="7355998" y="5057315"/>
            <a:ext cx="3465001" cy="21269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3E8BD775-06E4-4212-8FF5-DCCA61AA7015}"/>
              </a:ext>
            </a:extLst>
          </p:cNvPr>
          <p:cNvSpPr txBox="1"/>
          <p:nvPr/>
        </p:nvSpPr>
        <p:spPr>
          <a:xfrm>
            <a:off x="1704103" y="1961233"/>
            <a:ext cx="554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HTML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A001625B-F69F-4AD6-BFB4-BD258930F67D}"/>
              </a:ext>
            </a:extLst>
          </p:cNvPr>
          <p:cNvSpPr txBox="1"/>
          <p:nvPr/>
        </p:nvSpPr>
        <p:spPr>
          <a:xfrm>
            <a:off x="-42769" y="5661600"/>
            <a:ext cx="6516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Működése megegyezik a táblázat működésével, annyi különbséggel, hogy az inputmezők értékét a visszakapott adatok értékére állítjuk.</a:t>
            </a:r>
          </a:p>
        </p:txBody>
      </p:sp>
    </p:spTree>
    <p:extLst>
      <p:ext uri="{BB962C8B-B14F-4D97-AF65-F5344CB8AC3E}">
        <p14:creationId xmlns:p14="http://schemas.microsoft.com/office/powerpoint/2010/main" val="192918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9" grpId="0"/>
      <p:bldP spid="9" grpId="1"/>
      <p:bldP spid="10" grpId="0"/>
      <p:bldP spid="10" grpId="1"/>
      <p:bldP spid="18" grpId="0"/>
      <p:bldP spid="18" grpId="1"/>
      <p:bldP spid="19" grpId="0" animBg="1"/>
      <p:bldP spid="19" grpId="1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31" grpId="0" animBg="1"/>
      <p:bldP spid="32" grpId="0" animBg="1"/>
      <p:bldP spid="33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461A02-08F6-4BA4-ABC3-503E1200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000" y="-26126"/>
            <a:ext cx="7282248" cy="1144368"/>
          </a:xfrm>
        </p:spPr>
        <p:txBody>
          <a:bodyPr/>
          <a:lstStyle/>
          <a:p>
            <a:pPr algn="ctr"/>
            <a:r>
              <a:rPr lang="hu-HU" dirty="0"/>
              <a:t>Új Adat hozzáadása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C2541B-523C-4DAA-A9F5-42BF7915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" y="823712"/>
            <a:ext cx="5236893" cy="413391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8AB8A7E-521F-4223-B7AF-0AE274250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40" y="823713"/>
            <a:ext cx="5562389" cy="4133916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69507C8A-0A1C-47C6-8BEB-ED9473A8F09F}"/>
              </a:ext>
            </a:extLst>
          </p:cNvPr>
          <p:cNvSpPr/>
          <p:nvPr/>
        </p:nvSpPr>
        <p:spPr>
          <a:xfrm>
            <a:off x="0" y="1629000"/>
            <a:ext cx="5236892" cy="2070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12D7046-7E1F-422C-A6EB-89793FA9ED2A}"/>
              </a:ext>
            </a:extLst>
          </p:cNvPr>
          <p:cNvSpPr txBox="1"/>
          <p:nvPr/>
        </p:nvSpPr>
        <p:spPr>
          <a:xfrm>
            <a:off x="336000" y="5299635"/>
            <a:ext cx="79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Az előzővel ellentétben itt post kérést küldünk.</a:t>
            </a:r>
          </a:p>
          <a:p>
            <a:r>
              <a:rPr lang="hu-HU" sz="2000" dirty="0" err="1"/>
              <a:t>Headers</a:t>
            </a:r>
            <a:r>
              <a:rPr lang="hu-HU" sz="2000" dirty="0"/>
              <a:t>-ben elküldjük a tokent.</a:t>
            </a:r>
          </a:p>
          <a:p>
            <a:r>
              <a:rPr lang="hu-HU" sz="2000" dirty="0"/>
              <a:t>Body-ban küldjük az input mezők értékeit </a:t>
            </a:r>
            <a:r>
              <a:rPr lang="hu-HU" sz="2000" dirty="0" err="1"/>
              <a:t>json</a:t>
            </a:r>
            <a:r>
              <a:rPr lang="hu-HU" sz="2000" dirty="0"/>
              <a:t> formátumban. 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30268E13-1968-47E5-AE05-52E694166890}"/>
              </a:ext>
            </a:extLst>
          </p:cNvPr>
          <p:cNvSpPr/>
          <p:nvPr/>
        </p:nvSpPr>
        <p:spPr>
          <a:xfrm>
            <a:off x="7041000" y="1629001"/>
            <a:ext cx="1996892" cy="225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44542411-C2D0-48E8-B8FE-071BF5ABD294}"/>
              </a:ext>
            </a:extLst>
          </p:cNvPr>
          <p:cNvSpPr/>
          <p:nvPr/>
        </p:nvSpPr>
        <p:spPr>
          <a:xfrm>
            <a:off x="-1" y="3699001"/>
            <a:ext cx="5236893" cy="12586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A5AD3B1E-DEAD-48AF-B20F-8EEBF72D1974}"/>
              </a:ext>
            </a:extLst>
          </p:cNvPr>
          <p:cNvSpPr/>
          <p:nvPr/>
        </p:nvSpPr>
        <p:spPr>
          <a:xfrm>
            <a:off x="7625999" y="2032506"/>
            <a:ext cx="4544623" cy="45149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AF77FDE4-1478-4BA9-9832-67D7AA55FC3F}"/>
              </a:ext>
            </a:extLst>
          </p:cNvPr>
          <p:cNvSpPr/>
          <p:nvPr/>
        </p:nvSpPr>
        <p:spPr>
          <a:xfrm>
            <a:off x="6608234" y="2483999"/>
            <a:ext cx="5562389" cy="24736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70AED5-5B9D-4976-9B95-CE07CEE3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721" y="4554000"/>
            <a:ext cx="2921639" cy="2304000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CD3D410F-2AFC-452E-90B9-4A95E4D7E8D7}"/>
              </a:ext>
            </a:extLst>
          </p:cNvPr>
          <p:cNvSpPr txBox="1"/>
          <p:nvPr/>
        </p:nvSpPr>
        <p:spPr>
          <a:xfrm>
            <a:off x="1094100" y="5418849"/>
            <a:ext cx="7106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kapott adatok alapján végrehajtjuk a lekérdezést (A kapott adatokat beilleszti az adatbázis megfelelő részébe).</a:t>
            </a:r>
          </a:p>
          <a:p>
            <a:r>
              <a:rPr lang="hu-HU" sz="2000" dirty="0"/>
              <a:t>Visszaadunk egy </a:t>
            </a:r>
            <a:r>
              <a:rPr lang="hu-HU" sz="2000" dirty="0" err="1"/>
              <a:t>message-et</a:t>
            </a:r>
            <a:r>
              <a:rPr lang="hu-HU" sz="2000" dirty="0"/>
              <a:t>(</a:t>
            </a:r>
            <a:r>
              <a:rPr lang="hu-HU" sz="2000" dirty="0" err="1"/>
              <a:t>pl</a:t>
            </a:r>
            <a:r>
              <a:rPr lang="hu-HU" sz="2000" dirty="0"/>
              <a:t>.:Sikeres hozzáadás)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08D7195-9590-4576-A366-2F7B0F146483}"/>
              </a:ext>
            </a:extLst>
          </p:cNvPr>
          <p:cNvSpPr txBox="1"/>
          <p:nvPr/>
        </p:nvSpPr>
        <p:spPr>
          <a:xfrm>
            <a:off x="3314805" y="5807467"/>
            <a:ext cx="5562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00" dirty="0"/>
              <a:t>A kapott </a:t>
            </a:r>
            <a:r>
              <a:rPr lang="hu-HU" sz="2200" dirty="0" err="1"/>
              <a:t>message-et</a:t>
            </a:r>
            <a:r>
              <a:rPr lang="hu-HU" sz="2200" dirty="0"/>
              <a:t> kiíratjuk.</a:t>
            </a:r>
          </a:p>
        </p:txBody>
      </p:sp>
    </p:spTree>
    <p:extLst>
      <p:ext uri="{BB962C8B-B14F-4D97-AF65-F5344CB8AC3E}">
        <p14:creationId xmlns:p14="http://schemas.microsoft.com/office/powerpoint/2010/main" val="395601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" grpId="1" animBg="1"/>
      <p:bldP spid="7" grpId="0"/>
      <p:bldP spid="7" grpId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5" grpId="0"/>
      <p:bldP spid="15" grpId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FEA705-49A2-4179-B163-360C0A99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000" y="-126000"/>
            <a:ext cx="7012248" cy="1099368"/>
          </a:xfrm>
        </p:spPr>
        <p:txBody>
          <a:bodyPr/>
          <a:lstStyle/>
          <a:p>
            <a:pPr algn="ctr"/>
            <a:r>
              <a:rPr lang="hu-HU" dirty="0"/>
              <a:t>Adatok Módosítása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2B5BD3F-8466-4E09-8798-817F52C4E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11" y="756583"/>
            <a:ext cx="4576063" cy="6101417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C0624325-D01B-47C7-A241-E8AF6507D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685" y="737592"/>
            <a:ext cx="3096329" cy="218183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D27F644-7427-4873-BE76-CD162500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833" y="756583"/>
            <a:ext cx="4379852" cy="4649547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D8C60154-DA84-4879-9631-10A59FBBE9B5}"/>
              </a:ext>
            </a:extLst>
          </p:cNvPr>
          <p:cNvSpPr/>
          <p:nvPr/>
        </p:nvSpPr>
        <p:spPr>
          <a:xfrm>
            <a:off x="291000" y="1133999"/>
            <a:ext cx="3870000" cy="7219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8FE9B8B4-9C09-422F-AD24-578FC9BCBE6E}"/>
              </a:ext>
            </a:extLst>
          </p:cNvPr>
          <p:cNvSpPr/>
          <p:nvPr/>
        </p:nvSpPr>
        <p:spPr>
          <a:xfrm>
            <a:off x="13986" y="2558448"/>
            <a:ext cx="4566087" cy="25805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76C6C162-26B7-4DA4-8607-7668BADF2E23}"/>
              </a:ext>
            </a:extLst>
          </p:cNvPr>
          <p:cNvSpPr/>
          <p:nvPr/>
        </p:nvSpPr>
        <p:spPr>
          <a:xfrm>
            <a:off x="5104045" y="1424428"/>
            <a:ext cx="3853926" cy="4040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12F7B058-DB7F-47D7-9585-D2E95C9D7009}"/>
              </a:ext>
            </a:extLst>
          </p:cNvPr>
          <p:cNvSpPr/>
          <p:nvPr/>
        </p:nvSpPr>
        <p:spPr>
          <a:xfrm>
            <a:off x="5117926" y="2043029"/>
            <a:ext cx="3853926" cy="57597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F964E26-53FC-4992-81FE-4980C1EAA229}"/>
              </a:ext>
            </a:extLst>
          </p:cNvPr>
          <p:cNvSpPr txBox="1"/>
          <p:nvPr/>
        </p:nvSpPr>
        <p:spPr>
          <a:xfrm>
            <a:off x="4791000" y="5542157"/>
            <a:ext cx="663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Ellenőrizzük hogy ki van –e töltve minden beviteli mező.</a:t>
            </a:r>
          </a:p>
          <a:p>
            <a:r>
              <a:rPr lang="hu-HU" dirty="0" err="1"/>
              <a:t>Put</a:t>
            </a:r>
            <a:r>
              <a:rPr lang="hu-HU" dirty="0"/>
              <a:t> kérést küldünk, illetve itt is elküldjük az inputmezők értékeit a body –</a:t>
            </a:r>
            <a:r>
              <a:rPr lang="hu-HU" dirty="0" err="1"/>
              <a:t>ban</a:t>
            </a:r>
            <a:r>
              <a:rPr lang="hu-HU" dirty="0"/>
              <a:t>.</a:t>
            </a:r>
          </a:p>
          <a:p>
            <a:r>
              <a:rPr lang="hu-HU" dirty="0"/>
              <a:t>Majd a kapott </a:t>
            </a:r>
            <a:r>
              <a:rPr lang="hu-HU" dirty="0" err="1"/>
              <a:t>message</a:t>
            </a:r>
            <a:r>
              <a:rPr lang="hu-HU" dirty="0"/>
              <a:t>-t kiíratjuk. 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C1D7359-5FFF-4B3F-8B20-EB9267C008B3}"/>
              </a:ext>
            </a:extLst>
          </p:cNvPr>
          <p:cNvSpPr txBox="1"/>
          <p:nvPr/>
        </p:nvSpPr>
        <p:spPr>
          <a:xfrm>
            <a:off x="4771650" y="5542157"/>
            <a:ext cx="52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kapott adatok alapján elvégezük a lekérdezést (módosítja a felhasználó adatait az adatbázisban).</a:t>
            </a:r>
          </a:p>
          <a:p>
            <a:r>
              <a:rPr lang="hu-HU" dirty="0"/>
              <a:t>Visszaadjuk a </a:t>
            </a:r>
            <a:r>
              <a:rPr lang="hu-HU" dirty="0" err="1"/>
              <a:t>message</a:t>
            </a:r>
            <a:r>
              <a:rPr lang="hu-HU" dirty="0"/>
              <a:t>-t.</a:t>
            </a:r>
          </a:p>
        </p:txBody>
      </p:sp>
    </p:spTree>
    <p:extLst>
      <p:ext uri="{BB962C8B-B14F-4D97-AF65-F5344CB8AC3E}">
        <p14:creationId xmlns:p14="http://schemas.microsoft.com/office/powerpoint/2010/main" val="41036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2" grpId="0"/>
      <p:bldP spid="12" grpId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7C83CC-F7C6-47AB-AAB8-86B9BA38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459" y="132663"/>
            <a:ext cx="5459827" cy="416337"/>
          </a:xfrm>
        </p:spPr>
        <p:txBody>
          <a:bodyPr>
            <a:noAutofit/>
          </a:bodyPr>
          <a:lstStyle/>
          <a:p>
            <a:pPr algn="ctr"/>
            <a:r>
              <a:rPr lang="hu-HU" sz="4400" dirty="0"/>
              <a:t>Adatok törlése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123D23A-D248-497C-8D9D-4BE3B2BB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785" y="7033"/>
            <a:ext cx="4462121" cy="408284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A635EEB-9622-4A5B-A6D4-6705325E0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29125" cy="458152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4FBA095-843B-4BFC-A693-77E2A15F2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5" y="774000"/>
            <a:ext cx="3300754" cy="2240603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1582C18C-5A59-4AAF-AB9C-E463158C69A8}"/>
              </a:ext>
            </a:extLst>
          </p:cNvPr>
          <p:cNvSpPr/>
          <p:nvPr/>
        </p:nvSpPr>
        <p:spPr>
          <a:xfrm>
            <a:off x="20821" y="549000"/>
            <a:ext cx="4408303" cy="17100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85010E8C-99E0-439F-9A16-7C2FC0DD36E7}"/>
              </a:ext>
            </a:extLst>
          </p:cNvPr>
          <p:cNvSpPr/>
          <p:nvPr/>
        </p:nvSpPr>
        <p:spPr>
          <a:xfrm>
            <a:off x="7711621" y="232448"/>
            <a:ext cx="4480379" cy="10815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95EE5BC-A7F4-4EFB-BDD5-1AD50EE9E3F2}"/>
              </a:ext>
            </a:extLst>
          </p:cNvPr>
          <p:cNvSpPr txBox="1"/>
          <p:nvPr/>
        </p:nvSpPr>
        <p:spPr>
          <a:xfrm>
            <a:off x="2001000" y="4819457"/>
            <a:ext cx="96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törlés gomb tartalmazza a törölni kívánt poszt ID –ját, melyet a címben felhasználunk.</a:t>
            </a:r>
          </a:p>
          <a:p>
            <a:r>
              <a:rPr lang="hu-HU" dirty="0" err="1"/>
              <a:t>Delete</a:t>
            </a:r>
            <a:r>
              <a:rPr lang="hu-HU" dirty="0"/>
              <a:t> kérést küldünk.</a:t>
            </a:r>
          </a:p>
          <a:p>
            <a:r>
              <a:rPr lang="hu-HU" dirty="0"/>
              <a:t>A visszakapott </a:t>
            </a:r>
            <a:r>
              <a:rPr lang="hu-HU" dirty="0" err="1"/>
              <a:t>message-et</a:t>
            </a:r>
            <a:r>
              <a:rPr lang="hu-HU" dirty="0"/>
              <a:t> kiíratjuk.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89CDDE3-4260-4064-8DED-034D28090EE6}"/>
              </a:ext>
            </a:extLst>
          </p:cNvPr>
          <p:cNvSpPr txBox="1"/>
          <p:nvPr/>
        </p:nvSpPr>
        <p:spPr>
          <a:xfrm>
            <a:off x="2042873" y="4819457"/>
            <a:ext cx="805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Elvégezzük a lekérdezését (töröljük az adatbázis megfelelő részét).</a:t>
            </a:r>
          </a:p>
          <a:p>
            <a:r>
              <a:rPr lang="hu-HU" sz="2000" dirty="0"/>
              <a:t>Visszaadunk egy </a:t>
            </a:r>
            <a:r>
              <a:rPr lang="hu-HU" sz="2000" dirty="0" err="1"/>
              <a:t>message</a:t>
            </a:r>
            <a:r>
              <a:rPr lang="hu-HU" sz="2000" dirty="0"/>
              <a:t> –</a:t>
            </a:r>
            <a:r>
              <a:rPr lang="hu-HU" sz="2000" dirty="0" err="1"/>
              <a:t>et</a:t>
            </a:r>
            <a:r>
              <a:rPr lang="hu-HU" sz="2000" dirty="0"/>
              <a:t> (</a:t>
            </a:r>
            <a:r>
              <a:rPr lang="hu-HU" sz="2000" dirty="0" err="1"/>
              <a:t>pl</a:t>
            </a:r>
            <a:r>
              <a:rPr lang="hu-HU" sz="2000" dirty="0"/>
              <a:t>.:Eltávolítás sikeres).</a:t>
            </a:r>
          </a:p>
        </p:txBody>
      </p:sp>
    </p:spTree>
    <p:extLst>
      <p:ext uri="{BB962C8B-B14F-4D97-AF65-F5344CB8AC3E}">
        <p14:creationId xmlns:p14="http://schemas.microsoft.com/office/powerpoint/2010/main" val="261474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8" grpId="1" animBg="1"/>
      <p:bldP spid="9" grpId="0" animBg="1"/>
      <p:bldP spid="10" grpId="0"/>
      <p:bldP spid="10" grpId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E7EF396D-B687-4D58-B25C-58E1D9C1A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2707"/>
              </p:ext>
            </p:extLst>
          </p:nvPr>
        </p:nvGraphicFramePr>
        <p:xfrm>
          <a:off x="-2" y="-24576"/>
          <a:ext cx="12191963" cy="6882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7992">
                  <a:extLst>
                    <a:ext uri="{9D8B030D-6E8A-4147-A177-3AD203B41FA5}">
                      <a16:colId xmlns:a16="http://schemas.microsoft.com/office/drawing/2014/main" val="239408932"/>
                    </a:ext>
                  </a:extLst>
                </a:gridCol>
                <a:gridCol w="2912991">
                  <a:extLst>
                    <a:ext uri="{9D8B030D-6E8A-4147-A177-3AD203B41FA5}">
                      <a16:colId xmlns:a16="http://schemas.microsoft.com/office/drawing/2014/main" val="2636851399"/>
                    </a:ext>
                  </a:extLst>
                </a:gridCol>
                <a:gridCol w="3182988">
                  <a:extLst>
                    <a:ext uri="{9D8B030D-6E8A-4147-A177-3AD203B41FA5}">
                      <a16:colId xmlns:a16="http://schemas.microsoft.com/office/drawing/2014/main" val="3155466790"/>
                    </a:ext>
                  </a:extLst>
                </a:gridCol>
                <a:gridCol w="3047992">
                  <a:extLst>
                    <a:ext uri="{9D8B030D-6E8A-4147-A177-3AD203B41FA5}">
                      <a16:colId xmlns:a16="http://schemas.microsoft.com/office/drawing/2014/main" val="3486699578"/>
                    </a:ext>
                  </a:extLst>
                </a:gridCol>
              </a:tblGrid>
              <a:tr h="355258">
                <a:tc>
                  <a:txBody>
                    <a:bodyPr/>
                    <a:lstStyle/>
                    <a:p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Post kérés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78450"/>
                  </a:ext>
                </a:extLst>
              </a:tr>
              <a:tr h="613628"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adatokat kérdez 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új adatokat vesz fel.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 felhasználó módosítja adatait.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Az admin felhasználót töröl.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251168"/>
                  </a:ext>
                </a:extLst>
              </a:tr>
              <a:tr h="1032007"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megadja:</a:t>
                      </a:r>
                    </a:p>
                    <a:p>
                      <a:r>
                        <a:rPr lang="hu-HU" sz="1600" dirty="0"/>
                        <a:t>Mit?</a:t>
                      </a:r>
                    </a:p>
                    <a:p>
                      <a:r>
                        <a:rPr lang="hu-HU" sz="1600" dirty="0"/>
                        <a:t>Hogyan?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beírja az adatokat az input mezőkbe.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Felhasználó módosítja adatait az input mezőkben.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Admin rákattint a gombra, amely a felhasználó ID-ját tartalmazza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36495"/>
                  </a:ext>
                </a:extLst>
              </a:tr>
              <a:tr h="1388736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Összeállítja a címet.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get</a:t>
                      </a:r>
                      <a:r>
                        <a:rPr lang="hu-HU" sz="1600" dirty="0"/>
                        <a:t> kérést a szervernek az adott címre.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post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Küld egy </a:t>
                      </a:r>
                      <a:r>
                        <a:rPr lang="hu-HU" sz="1600" dirty="0" err="1"/>
                        <a:t>put</a:t>
                      </a:r>
                      <a:r>
                        <a:rPr lang="hu-HU" sz="1600" dirty="0"/>
                        <a:t> kérést a szervernek az adott címről.</a:t>
                      </a:r>
                    </a:p>
                    <a:p>
                      <a:r>
                        <a:rPr lang="hu-HU" sz="1600" dirty="0"/>
                        <a:t>Elküldi a felhasználó által megadott friss adatokat.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Az ID alapján összeállítja az URL címet.</a:t>
                      </a:r>
                    </a:p>
                    <a:p>
                      <a:r>
                        <a:rPr lang="hu-HU" sz="1600" dirty="0" err="1"/>
                        <a:t>Delete</a:t>
                      </a:r>
                      <a:r>
                        <a:rPr lang="hu-HU" sz="1600" dirty="0"/>
                        <a:t> kérést küld a szervernek az adott címre.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717139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A cím alapján lekérdezi az adatokat az adatbázisból.</a:t>
                      </a:r>
                    </a:p>
                    <a:p>
                      <a:r>
                        <a:rPr lang="hu-HU" sz="1600" dirty="0"/>
                        <a:t>Visszaküldi az adatokat a kliensnek.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Hozzáadja az adatokat az adatbázishoz.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hozzáadás).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 </a:t>
                      </a:r>
                    </a:p>
                    <a:p>
                      <a:r>
                        <a:rPr lang="hu-HU" sz="1600" dirty="0"/>
                        <a:t>Módosítja az adatokat az  adatbázisban.</a:t>
                      </a:r>
                    </a:p>
                    <a:p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módosítás).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Szerver:</a:t>
                      </a:r>
                    </a:p>
                    <a:p>
                      <a:r>
                        <a:rPr lang="hu-HU" sz="1600" dirty="0"/>
                        <a:t>Eltávolítja az adatokat az adatbázisból.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600" dirty="0"/>
                        <a:t>Visszaküld egy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a kliensnek (Sikeres törlés).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227401"/>
                  </a:ext>
                </a:extLst>
              </a:tr>
              <a:tr h="1746474"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kapott adatokat.</a:t>
                      </a:r>
                    </a:p>
                    <a:p>
                      <a:r>
                        <a:rPr lang="hu-HU" sz="1600" dirty="0"/>
                        <a:t>Kiírja a felhasználó számára.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Kliens: </a:t>
                      </a:r>
                    </a:p>
                    <a:p>
                      <a:r>
                        <a:rPr lang="hu-HU" sz="1600" dirty="0"/>
                        <a:t>Megformázza a </a:t>
                      </a:r>
                      <a:r>
                        <a:rPr lang="hu-HU" sz="1600" dirty="0" err="1"/>
                        <a:t>message-et</a:t>
                      </a:r>
                      <a:r>
                        <a:rPr lang="hu-HU" sz="1600" dirty="0"/>
                        <a:t> .</a:t>
                      </a:r>
                    </a:p>
                    <a:p>
                      <a:r>
                        <a:rPr lang="hu-HU" sz="1600" dirty="0"/>
                        <a:t>Kiírja a felhasználónak.</a:t>
                      </a:r>
                    </a:p>
                    <a:p>
                      <a:r>
                        <a:rPr lang="hu-HU" sz="1600" dirty="0"/>
                        <a:t>(esetleg frissíti az oldalt)</a:t>
                      </a:r>
                    </a:p>
                    <a:p>
                      <a:endParaRPr lang="hu-H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81092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17CA4D9-0B1C-4E27-A662-325B8D3EA9BF}"/>
              </a:ext>
            </a:extLst>
          </p:cNvPr>
          <p:cNvCxnSpPr>
            <a:cxnSpLocks/>
          </p:cNvCxnSpPr>
          <p:nvPr/>
        </p:nvCxnSpPr>
        <p:spPr>
          <a:xfrm>
            <a:off x="3035999" y="-24576"/>
            <a:ext cx="0" cy="688257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40DC7299-D259-4B85-91F4-D09676642F67}"/>
              </a:ext>
            </a:extLst>
          </p:cNvPr>
          <p:cNvCxnSpPr>
            <a:cxnSpLocks/>
          </p:cNvCxnSpPr>
          <p:nvPr/>
        </p:nvCxnSpPr>
        <p:spPr>
          <a:xfrm>
            <a:off x="9156000" y="-24576"/>
            <a:ext cx="0" cy="688257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FC37EF12-A385-475B-8270-CE2E62D6AD91}"/>
              </a:ext>
            </a:extLst>
          </p:cNvPr>
          <p:cNvCxnSpPr>
            <a:cxnSpLocks/>
          </p:cNvCxnSpPr>
          <p:nvPr/>
        </p:nvCxnSpPr>
        <p:spPr>
          <a:xfrm>
            <a:off x="5961000" y="0"/>
            <a:ext cx="0" cy="68580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19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9BEE7C-4349-4B5A-979A-FD58F2D1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64000"/>
            <a:ext cx="10058400" cy="990000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Tesztelés</a:t>
            </a:r>
          </a:p>
        </p:txBody>
      </p:sp>
    </p:spTree>
    <p:extLst>
      <p:ext uri="{BB962C8B-B14F-4D97-AF65-F5344CB8AC3E}">
        <p14:creationId xmlns:p14="http://schemas.microsoft.com/office/powerpoint/2010/main" val="3709528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960506-3D5E-453F-8D48-94692093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0" y="20653"/>
            <a:ext cx="6742248" cy="1234368"/>
          </a:xfrm>
        </p:spPr>
        <p:txBody>
          <a:bodyPr/>
          <a:lstStyle/>
          <a:p>
            <a:pPr algn="ctr"/>
            <a:r>
              <a:rPr lang="hu-HU" dirty="0"/>
              <a:t>Szerver tesztelése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806920-11CE-443F-9002-A90F82EE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5021"/>
            <a:ext cx="5791152" cy="4050792"/>
          </a:xfrm>
        </p:spPr>
        <p:txBody>
          <a:bodyPr/>
          <a:lstStyle/>
          <a:p>
            <a:r>
              <a:rPr lang="hu-HU" dirty="0"/>
              <a:t>A szerver tesztelését a 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Thunder</a:t>
            </a:r>
            <a:r>
              <a:rPr lang="hu-HU" dirty="0"/>
              <a:t> nevű programjával végeztük.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kliens működését szimulálja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Képes a visszakapott hibakódok figyelésére/ellenőrzésére.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ECD1774-D8E5-4907-8EEF-4FEEC751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299" y="0"/>
            <a:ext cx="4356059" cy="68580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910809F-A5AE-42FE-BFF7-518A72AA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80" y="4014000"/>
            <a:ext cx="4991925" cy="158897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72C418A-5B41-4D8B-B97E-BD48536C9110}"/>
              </a:ext>
            </a:extLst>
          </p:cNvPr>
          <p:cNvSpPr txBox="1"/>
          <p:nvPr/>
        </p:nvSpPr>
        <p:spPr>
          <a:xfrm>
            <a:off x="429876" y="5859000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szerver hibátlanul működik!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C7893857-1BE0-4599-9698-7BE710ABEB48}"/>
              </a:ext>
            </a:extLst>
          </p:cNvPr>
          <p:cNvCxnSpPr>
            <a:cxnSpLocks/>
          </p:cNvCxnSpPr>
          <p:nvPr/>
        </p:nvCxnSpPr>
        <p:spPr>
          <a:xfrm>
            <a:off x="3756000" y="1854000"/>
            <a:ext cx="0" cy="5400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5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C7282EE-8E42-4200-B835-D7FE72C13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481000" cy="6879787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ED99E218-CAA2-4FC4-BF9C-28628024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600" y="622107"/>
            <a:ext cx="3488400" cy="27000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/>
              <a:t>Kliens tesztelése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D24FA20D-C7BE-44C6-B2FA-24549144A260}"/>
              </a:ext>
            </a:extLst>
          </p:cNvPr>
          <p:cNvSpPr/>
          <p:nvPr/>
        </p:nvSpPr>
        <p:spPr>
          <a:xfrm>
            <a:off x="12825" y="609339"/>
            <a:ext cx="2226000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A72AFF33-D45C-47FA-B801-36D53F7568F2}"/>
              </a:ext>
            </a:extLst>
          </p:cNvPr>
          <p:cNvSpPr/>
          <p:nvPr/>
        </p:nvSpPr>
        <p:spPr>
          <a:xfrm>
            <a:off x="8703600" y="1494000"/>
            <a:ext cx="3381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weboldal tesztje </a:t>
            </a:r>
            <a:r>
              <a:rPr lang="hu-HU" dirty="0" err="1">
                <a:solidFill>
                  <a:srgbClr val="050505"/>
                </a:solidFill>
                <a:latin typeface="Segoe UI Historic" panose="020B0502040204020203" pitchFamily="34" charset="0"/>
              </a:rPr>
              <a:t>Selenium</a:t>
            </a:r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 web alkalmazással JAVA8 környezetben lett megírva.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teljesen automatizált, képes funkcionális és vizuális ellenőrzést végrehajtani. 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Maga a teszt a böngészőt vezérli, egy webdriver segítségével.</a:t>
            </a:r>
          </a:p>
          <a:p>
            <a:endParaRPr lang="hu-HU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hu-HU" dirty="0">
                <a:solidFill>
                  <a:srgbClr val="050505"/>
                </a:solidFill>
                <a:latin typeface="Segoe UI Historic" panose="020B0502040204020203" pitchFamily="34" charset="0"/>
              </a:rPr>
              <a:t>A teszt állapotáról log fájlt hoz létre.</a:t>
            </a:r>
            <a:endParaRPr lang="hu-HU" dirty="0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9730B3BF-0105-444B-A71B-94BBCB23B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26" y="5665861"/>
            <a:ext cx="6261474" cy="1009915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50686325-C4DA-43D6-8271-F6A7BF405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0" y="0"/>
            <a:ext cx="7994749" cy="5461850"/>
          </a:xfrm>
          <a:prstGeom prst="rect">
            <a:avLst/>
          </a:prstGeom>
        </p:spPr>
      </p:pic>
      <p:sp>
        <p:nvSpPr>
          <p:cNvPr id="20" name="Szövegdoboz 19">
            <a:extLst>
              <a:ext uri="{FF2B5EF4-FFF2-40B4-BE49-F238E27FC236}">
                <a16:creationId xmlns:a16="http://schemas.microsoft.com/office/drawing/2014/main" id="{4A22C9F2-01F0-4495-8CD0-59AAB4CC6171}"/>
              </a:ext>
            </a:extLst>
          </p:cNvPr>
          <p:cNvSpPr txBox="1"/>
          <p:nvPr/>
        </p:nvSpPr>
        <p:spPr>
          <a:xfrm>
            <a:off x="3741964" y="5924686"/>
            <a:ext cx="665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A teszt alapján a kliens hibátlanul működik!</a:t>
            </a:r>
          </a:p>
        </p:txBody>
      </p:sp>
    </p:spTree>
    <p:extLst>
      <p:ext uri="{BB962C8B-B14F-4D97-AF65-F5344CB8AC3E}">
        <p14:creationId xmlns:p14="http://schemas.microsoft.com/office/powerpoint/2010/main" val="144391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9723E7-7F4C-4BDC-8646-219D1316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000" y="2529000"/>
            <a:ext cx="6390000" cy="1215000"/>
          </a:xfrm>
        </p:spPr>
        <p:txBody>
          <a:bodyPr/>
          <a:lstStyle/>
          <a:p>
            <a:pPr algn="ctr"/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94764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B16F15-259A-44AA-9FC4-60246BB2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000" y="308565"/>
            <a:ext cx="6056495" cy="582690"/>
          </a:xfrm>
        </p:spPr>
        <p:txBody>
          <a:bodyPr>
            <a:normAutofit fontScale="90000"/>
          </a:bodyPr>
          <a:lstStyle/>
          <a:p>
            <a:r>
              <a:rPr lang="hu-HU" dirty="0"/>
              <a:t>Biztonság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EFD515-5EC0-4FC3-8EB3-A7B2332C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874" y="1044000"/>
            <a:ext cx="3544550" cy="1945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1,Jelszavak kezelése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2,Token</a:t>
            </a:r>
          </a:p>
          <a:p>
            <a:pPr marL="0" indent="0">
              <a:buNone/>
            </a:pPr>
            <a:r>
              <a:rPr lang="hu-HU" sz="2400" u="sng" dirty="0">
                <a:solidFill>
                  <a:srgbClr val="FF0000"/>
                </a:solidFill>
              </a:rPr>
              <a:t>3,Env fájl</a:t>
            </a:r>
          </a:p>
          <a:p>
            <a:pPr marL="0" indent="0">
              <a:buNone/>
            </a:pPr>
            <a:endParaRPr lang="hu-HU" sz="2400" u="sng" dirty="0">
              <a:solidFill>
                <a:srgbClr val="FF0000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CF6F1A8-DCF4-40E4-827D-FFCD640A6C0E}"/>
              </a:ext>
            </a:extLst>
          </p:cNvPr>
          <p:cNvSpPr txBox="1"/>
          <p:nvPr/>
        </p:nvSpPr>
        <p:spPr>
          <a:xfrm>
            <a:off x="1821000" y="3050533"/>
            <a:ext cx="10571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 jelszavakat az adatbázis titkosítva tárolja. (</a:t>
            </a:r>
            <a:r>
              <a:rPr lang="hu-HU" sz="2000" dirty="0" err="1"/>
              <a:t>bcrypt.hashSync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A felhasználók jelszavát senki sem láthatja. (Még az admin sem!)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2CBBD903-EF4B-4CAF-A564-3389AB01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548"/>
            <a:ext cx="12192000" cy="439032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140AB0A6-81F8-4BED-AB53-309E8426E80E}"/>
              </a:ext>
            </a:extLst>
          </p:cNvPr>
          <p:cNvSpPr/>
          <p:nvPr/>
        </p:nvSpPr>
        <p:spPr>
          <a:xfrm>
            <a:off x="921000" y="4780363"/>
            <a:ext cx="5598695" cy="4390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71EB62CE-FD89-466D-8D95-A3362DF0A8E8}"/>
              </a:ext>
            </a:extLst>
          </p:cNvPr>
          <p:cNvCxnSpPr>
            <a:cxnSpLocks/>
          </p:cNvCxnSpPr>
          <p:nvPr/>
        </p:nvCxnSpPr>
        <p:spPr>
          <a:xfrm>
            <a:off x="3306000" y="5249580"/>
            <a:ext cx="0" cy="429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CFE2679-780F-41AC-A720-BA1D88428F8E}"/>
              </a:ext>
            </a:extLst>
          </p:cNvPr>
          <p:cNvSpPr txBox="1"/>
          <p:nvPr/>
        </p:nvSpPr>
        <p:spPr>
          <a:xfrm>
            <a:off x="1990550" y="5662252"/>
            <a:ext cx="263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Jelentése: Tamás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FD186D6-867A-4F9F-89E4-65C7300B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988" y="2797745"/>
            <a:ext cx="7744023" cy="2244079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E9A00BC3-427D-40CC-B40F-2C3BF3E66571}"/>
              </a:ext>
            </a:extLst>
          </p:cNvPr>
          <p:cNvSpPr txBox="1"/>
          <p:nvPr/>
        </p:nvSpPr>
        <p:spPr>
          <a:xfrm>
            <a:off x="2001000" y="5233223"/>
            <a:ext cx="6224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-Admin titkosított </a:t>
            </a:r>
            <a:r>
              <a:rPr lang="hu-HU" sz="2000" dirty="0" err="1"/>
              <a:t>jelszava</a:t>
            </a:r>
            <a:endParaRPr lang="hu-HU" sz="2000" dirty="0"/>
          </a:p>
          <a:p>
            <a:endParaRPr lang="hu-HU" sz="2000" dirty="0"/>
          </a:p>
          <a:p>
            <a:r>
              <a:rPr lang="hu-HU" sz="2000" dirty="0"/>
              <a:t>-Admin felhasználóneve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5B9FFBF-11D4-4618-8745-1D55ADF61629}"/>
              </a:ext>
            </a:extLst>
          </p:cNvPr>
          <p:cNvSpPr/>
          <p:nvPr/>
        </p:nvSpPr>
        <p:spPr>
          <a:xfrm>
            <a:off x="6006000" y="5233223"/>
            <a:ext cx="4939237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dirty="0"/>
              <a:t>-Adatbázis adatai (név, jelszó, port stb.)</a:t>
            </a:r>
          </a:p>
          <a:p>
            <a:endParaRPr lang="hu-HU" sz="2000" dirty="0"/>
          </a:p>
          <a:p>
            <a:r>
              <a:rPr lang="hu-HU" sz="2000" dirty="0"/>
              <a:t>-A </a:t>
            </a:r>
            <a:r>
              <a:rPr lang="hu-HU" sz="2000" dirty="0" err="1"/>
              <a:t>token</a:t>
            </a:r>
            <a:r>
              <a:rPr lang="hu-HU" sz="2000" dirty="0"/>
              <a:t> visszafejtéséhez szükséges kód</a:t>
            </a:r>
          </a:p>
          <a:p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2083FB6-5CAD-489F-8D56-F340BBE41A11}"/>
              </a:ext>
            </a:extLst>
          </p:cNvPr>
          <p:cNvSpPr txBox="1"/>
          <p:nvPr/>
        </p:nvSpPr>
        <p:spPr>
          <a:xfrm>
            <a:off x="1686000" y="6396335"/>
            <a:ext cx="10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0070C0"/>
                </a:solidFill>
              </a:rPr>
              <a:t>Az </a:t>
            </a:r>
            <a:r>
              <a:rPr lang="hu-HU" sz="2400" dirty="0" err="1">
                <a:solidFill>
                  <a:srgbClr val="0070C0"/>
                </a:solidFill>
              </a:rPr>
              <a:t>Env</a:t>
            </a:r>
            <a:r>
              <a:rPr lang="hu-HU" sz="2400" dirty="0">
                <a:solidFill>
                  <a:srgbClr val="0070C0"/>
                </a:solidFill>
              </a:rPr>
              <a:t> fájl tartalmát sem a felhasználók, sem az admin nem láthatja!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10F05CFE-1441-482E-B969-E2156F73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" y="5156098"/>
            <a:ext cx="5107693" cy="1494000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67120A79-CE53-4594-97EE-4606D92D31BF}"/>
              </a:ext>
            </a:extLst>
          </p:cNvPr>
          <p:cNvSpPr/>
          <p:nvPr/>
        </p:nvSpPr>
        <p:spPr>
          <a:xfrm>
            <a:off x="11526" y="2437129"/>
            <a:ext cx="64049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-A felhasználók azonosítására szolgál</a:t>
            </a:r>
          </a:p>
          <a:p>
            <a:endParaRPr lang="hu-HU" sz="2000" dirty="0"/>
          </a:p>
          <a:p>
            <a:r>
              <a:rPr lang="hu-HU" sz="2000" dirty="0"/>
              <a:t>-Bejelentkezéskor hozzuk létre </a:t>
            </a:r>
          </a:p>
          <a:p>
            <a:endParaRPr lang="hu-HU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F1FA4D28-3D98-4E13-89EB-F83A810F300C}"/>
              </a:ext>
            </a:extLst>
          </p:cNvPr>
          <p:cNvSpPr txBox="1"/>
          <p:nvPr/>
        </p:nvSpPr>
        <p:spPr>
          <a:xfrm>
            <a:off x="4901246" y="2437129"/>
            <a:ext cx="7743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Titkosítva tartalmazza a felhasználó nevét, jelszavát, és ID-át</a:t>
            </a:r>
          </a:p>
          <a:p>
            <a:endParaRPr lang="hu-HU" sz="2000" dirty="0"/>
          </a:p>
          <a:p>
            <a:r>
              <a:rPr lang="hu-HU" sz="2000" dirty="0"/>
              <a:t>Egy óráig érvényes</a:t>
            </a:r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040D092-3726-4C29-B738-46EECCCBD278}"/>
              </a:ext>
            </a:extLst>
          </p:cNvPr>
          <p:cNvSpPr/>
          <p:nvPr/>
        </p:nvSpPr>
        <p:spPr>
          <a:xfrm>
            <a:off x="-50871" y="3672261"/>
            <a:ext cx="12175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dirty="0"/>
              <a:t>-Minden lekérdezésnél ellenőrizzük a token </a:t>
            </a:r>
            <a:r>
              <a:rPr lang="hu-HU" sz="2000" dirty="0" err="1"/>
              <a:t>visszafejthetőségét</a:t>
            </a:r>
            <a:r>
              <a:rPr lang="hu-HU" sz="2000" dirty="0"/>
              <a:t>, illetve hogy a token-ben tárolt ID megegyezik-e a felhasználó ID-</a:t>
            </a:r>
            <a:r>
              <a:rPr lang="hu-HU" sz="2000" dirty="0" err="1"/>
              <a:t>ával</a:t>
            </a:r>
            <a:r>
              <a:rPr lang="hu-HU" sz="2000" dirty="0"/>
              <a:t>. 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B20A8E9-044A-4E5A-B2E2-E7C453F4E856}"/>
              </a:ext>
            </a:extLst>
          </p:cNvPr>
          <p:cNvSpPr txBox="1"/>
          <p:nvPr/>
        </p:nvSpPr>
        <p:spPr>
          <a:xfrm>
            <a:off x="5566579" y="4399561"/>
            <a:ext cx="6898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0070C0"/>
                </a:solidFill>
              </a:rPr>
              <a:t>Minden felhasználó csak a saját adataihoz férhet hozzá!</a:t>
            </a:r>
          </a:p>
        </p:txBody>
      </p:sp>
      <p:pic>
        <p:nvPicPr>
          <p:cNvPr id="23" name="Kép 22">
            <a:extLst>
              <a:ext uri="{FF2B5EF4-FFF2-40B4-BE49-F238E27FC236}">
                <a16:creationId xmlns:a16="http://schemas.microsoft.com/office/drawing/2014/main" id="{3EE37F34-A71E-42DC-9069-07FC5FBE6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275" y="4969031"/>
            <a:ext cx="6703307" cy="1868135"/>
          </a:xfrm>
          <a:prstGeom prst="rect">
            <a:avLst/>
          </a:prstGeom>
        </p:spPr>
      </p:pic>
      <p:sp>
        <p:nvSpPr>
          <p:cNvPr id="24" name="Nyíl: jobbra mutató 23">
            <a:extLst>
              <a:ext uri="{FF2B5EF4-FFF2-40B4-BE49-F238E27FC236}">
                <a16:creationId xmlns:a16="http://schemas.microsoft.com/office/drawing/2014/main" id="{80A9C2C7-BE1E-44A7-9888-ADDAA4021633}"/>
              </a:ext>
            </a:extLst>
          </p:cNvPr>
          <p:cNvSpPr/>
          <p:nvPr/>
        </p:nvSpPr>
        <p:spPr>
          <a:xfrm rot="10800000">
            <a:off x="9066000" y="108196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Nyíl: jobbra mutató 24">
            <a:extLst>
              <a:ext uri="{FF2B5EF4-FFF2-40B4-BE49-F238E27FC236}">
                <a16:creationId xmlns:a16="http://schemas.microsoft.com/office/drawing/2014/main" id="{207AAFEE-4588-4398-BEA1-C3E11B01F04C}"/>
              </a:ext>
            </a:extLst>
          </p:cNvPr>
          <p:cNvSpPr/>
          <p:nvPr/>
        </p:nvSpPr>
        <p:spPr>
          <a:xfrm rot="10800000">
            <a:off x="9065999" y="1584000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68A83E2E-5E0B-4F7A-BFC3-B999829F2960}"/>
              </a:ext>
            </a:extLst>
          </p:cNvPr>
          <p:cNvCxnSpPr/>
          <p:nvPr/>
        </p:nvCxnSpPr>
        <p:spPr>
          <a:xfrm>
            <a:off x="4468576" y="2619000"/>
            <a:ext cx="41242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83E1F989-A49A-45FD-A57B-EE59C3636EBD}"/>
              </a:ext>
            </a:extLst>
          </p:cNvPr>
          <p:cNvCxnSpPr>
            <a:cxnSpLocks/>
          </p:cNvCxnSpPr>
          <p:nvPr/>
        </p:nvCxnSpPr>
        <p:spPr>
          <a:xfrm>
            <a:off x="3711000" y="3249000"/>
            <a:ext cx="118787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nyíllal 29">
            <a:extLst>
              <a:ext uri="{FF2B5EF4-FFF2-40B4-BE49-F238E27FC236}">
                <a16:creationId xmlns:a16="http://schemas.microsoft.com/office/drawing/2014/main" id="{307A98EA-20C6-408F-BA51-7FD4EEA3BDE8}"/>
              </a:ext>
            </a:extLst>
          </p:cNvPr>
          <p:cNvCxnSpPr>
            <a:cxnSpLocks/>
          </p:cNvCxnSpPr>
          <p:nvPr/>
        </p:nvCxnSpPr>
        <p:spPr>
          <a:xfrm>
            <a:off x="9015631" y="4147172"/>
            <a:ext cx="0" cy="35394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Nyíl: jobbra mutató 33">
            <a:extLst>
              <a:ext uri="{FF2B5EF4-FFF2-40B4-BE49-F238E27FC236}">
                <a16:creationId xmlns:a16="http://schemas.microsoft.com/office/drawing/2014/main" id="{33FFE2ED-070A-40C6-AD2C-431E74E9552F}"/>
              </a:ext>
            </a:extLst>
          </p:cNvPr>
          <p:cNvSpPr/>
          <p:nvPr/>
        </p:nvSpPr>
        <p:spPr>
          <a:xfrm rot="10800000">
            <a:off x="9065998" y="2016536"/>
            <a:ext cx="521495" cy="332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54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500"/>
                            </p:stCondLst>
                            <p:childTnLst>
                              <p:par>
                                <p:cTn id="1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000"/>
                            </p:stCondLst>
                            <p:childTnLst>
                              <p:par>
                                <p:cTn id="1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11" grpId="0" animBg="1"/>
      <p:bldP spid="11" grpId="1" animBg="1"/>
      <p:bldP spid="14" grpId="0"/>
      <p:bldP spid="14" grpId="1"/>
      <p:bldP spid="17" grpId="0" build="allAtOnce"/>
      <p:bldP spid="19" grpId="0" build="allAtOnce"/>
      <p:bldP spid="21" grpId="0" build="allAtOnce"/>
      <p:bldP spid="22" grpId="0"/>
      <p:bldP spid="22" grpId="1"/>
      <p:bldP spid="24" grpId="0" animBg="1"/>
      <p:bldP spid="24" grpId="1" animBg="1"/>
      <p:bldP spid="25" grpId="0" animBg="1"/>
      <p:bldP spid="25" grpId="1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06DBBC-391E-4BFB-9376-FADE92CE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32" y="612926"/>
            <a:ext cx="3907536" cy="430887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0E9EFE-24BA-4F72-A8AA-21840AD60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37944"/>
            <a:ext cx="12070080" cy="81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Csapatunk egy költségvetés nyilvántartó webalkalmazást fejlesztett. Melynek segítségével a regisztrált felhasználók képesek </a:t>
            </a:r>
            <a:r>
              <a:rPr lang="hu-HU" dirty="0" err="1"/>
              <a:t>számontartani</a:t>
            </a:r>
            <a:r>
              <a:rPr lang="hu-HU" dirty="0"/>
              <a:t>, összegezni bevételeiket, illetve kiadásaikat.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5F2C3B1-9233-48EE-89E8-5BC5F897BD67}"/>
              </a:ext>
            </a:extLst>
          </p:cNvPr>
          <p:cNvSpPr txBox="1"/>
          <p:nvPr/>
        </p:nvSpPr>
        <p:spPr>
          <a:xfrm>
            <a:off x="4998720" y="1245170"/>
            <a:ext cx="21945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Felhasználók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EDFDA4A-45F3-4AE5-9CAE-5FC24E64D823}"/>
              </a:ext>
            </a:extLst>
          </p:cNvPr>
          <p:cNvSpPr txBox="1"/>
          <p:nvPr/>
        </p:nvSpPr>
        <p:spPr>
          <a:xfrm>
            <a:off x="243840" y="2816695"/>
            <a:ext cx="10875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adatokhoz dátumot, illetve (az admin által létrehozott) kategóriát csatolhatnak, melyek alapján akár rendezhetik is azokat.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579B5EE-0E59-43B6-9588-C3B6A6552ECF}"/>
              </a:ext>
            </a:extLst>
          </p:cNvPr>
          <p:cNvSpPr txBox="1"/>
          <p:nvPr/>
        </p:nvSpPr>
        <p:spPr>
          <a:xfrm>
            <a:off x="243840" y="3429000"/>
            <a:ext cx="1114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54D196B-27DF-4267-A695-14DC1F3A4A9C}"/>
              </a:ext>
            </a:extLst>
          </p:cNvPr>
          <p:cNvSpPr txBox="1"/>
          <p:nvPr/>
        </p:nvSpPr>
        <p:spPr>
          <a:xfrm>
            <a:off x="243840" y="3997074"/>
            <a:ext cx="1137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 bevitt adatokat természetesen tetszés szerint bármikor törölhetik, illetve módosíthatják.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6F85A30-73D8-498F-81C6-F53310060BC5}"/>
              </a:ext>
            </a:extLst>
          </p:cNvPr>
          <p:cNvSpPr txBox="1"/>
          <p:nvPr/>
        </p:nvSpPr>
        <p:spPr>
          <a:xfrm>
            <a:off x="255524" y="4807035"/>
            <a:ext cx="1125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Valamint képesek a regisztrációnál megadott személyes adataik módosítására is.</a:t>
            </a:r>
          </a:p>
        </p:txBody>
      </p:sp>
    </p:spTree>
    <p:extLst>
      <p:ext uri="{BB962C8B-B14F-4D97-AF65-F5344CB8AC3E}">
        <p14:creationId xmlns:p14="http://schemas.microsoft.com/office/powerpoint/2010/main" val="39614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5960A3-0930-458C-B2BB-95BFB01C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031" y="356616"/>
            <a:ext cx="4059936" cy="960120"/>
          </a:xfrm>
        </p:spPr>
        <p:txBody>
          <a:bodyPr>
            <a:normAutofit fontScale="90000"/>
          </a:bodyPr>
          <a:lstStyle/>
          <a:p>
            <a:r>
              <a:rPr lang="hu-HU" dirty="0"/>
              <a:t>Projekt leírása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BF0204A-F094-4795-B38C-7A5583081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77" y="1253632"/>
            <a:ext cx="1206346" cy="4053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200" dirty="0"/>
              <a:t>Admin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E1C9C42-973A-4ED4-9E37-5ECC3186FE7A}"/>
              </a:ext>
            </a:extLst>
          </p:cNvPr>
          <p:cNvSpPr txBox="1"/>
          <p:nvPr/>
        </p:nvSpPr>
        <p:spPr>
          <a:xfrm>
            <a:off x="188976" y="1839730"/>
            <a:ext cx="11814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admin fiók egy speciális fiók, melynek feladata a felhasználók felügyelete.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4004B5B-966F-40C9-A9E1-862EB79032FE}"/>
              </a:ext>
            </a:extLst>
          </p:cNvPr>
          <p:cNvSpPr txBox="1"/>
          <p:nvPr/>
        </p:nvSpPr>
        <p:spPr>
          <a:xfrm>
            <a:off x="188976" y="2474976"/>
            <a:ext cx="109667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admin képes hozzáférni a felhasználók személyes adataihoz (ez statisztikai célokat szolgál).</a:t>
            </a:r>
          </a:p>
          <a:p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14540A80-E67B-41A9-8323-1B4DB3018FF8}"/>
              </a:ext>
            </a:extLst>
          </p:cNvPr>
          <p:cNvSpPr txBox="1"/>
          <p:nvPr/>
        </p:nvSpPr>
        <p:spPr>
          <a:xfrm>
            <a:off x="188976" y="3294308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fiókot törölni.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660515D-3271-4117-858B-BA01DA0C8267}"/>
              </a:ext>
            </a:extLst>
          </p:cNvPr>
          <p:cNvSpPr txBox="1"/>
          <p:nvPr/>
        </p:nvSpPr>
        <p:spPr>
          <a:xfrm>
            <a:off x="188976" y="3878125"/>
            <a:ext cx="1044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Képes új kategóriát hozzáadni, meglevő kategóriát módosítani.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C14354A-683F-486D-89BA-8EF936363BA4}"/>
              </a:ext>
            </a:extLst>
          </p:cNvPr>
          <p:cNvSpPr txBox="1"/>
          <p:nvPr/>
        </p:nvSpPr>
        <p:spPr>
          <a:xfrm>
            <a:off x="192077" y="4454626"/>
            <a:ext cx="10259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Valamint lehetősége van a felhasználók aktivitás szerinti rendezésére, és a passzív felhasználók törlésére is.</a:t>
            </a:r>
          </a:p>
        </p:txBody>
      </p:sp>
    </p:spTree>
    <p:extLst>
      <p:ext uri="{BB962C8B-B14F-4D97-AF65-F5344CB8AC3E}">
        <p14:creationId xmlns:p14="http://schemas.microsoft.com/office/powerpoint/2010/main" val="37442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87F91E-C402-4CC0-B9B0-C205DFD0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082" y="235238"/>
            <a:ext cx="2660131" cy="617034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Adattárolás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4055C57-FDB3-468D-A0AA-3F9EF9F48EF2}"/>
              </a:ext>
            </a:extLst>
          </p:cNvPr>
          <p:cNvSpPr txBox="1"/>
          <p:nvPr/>
        </p:nvSpPr>
        <p:spPr>
          <a:xfrm>
            <a:off x="512064" y="953277"/>
            <a:ext cx="11497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dirty="0"/>
              <a:t>Az adatokat egy három táblából álló adatbázisban tároljuk.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40A93454-BDFB-42AC-A392-14CB2E39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11" y="1549246"/>
            <a:ext cx="7142024" cy="3172707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85D03069-B4C3-4882-8554-DC6B1BDD2D30}"/>
              </a:ext>
            </a:extLst>
          </p:cNvPr>
          <p:cNvSpPr/>
          <p:nvPr/>
        </p:nvSpPr>
        <p:spPr>
          <a:xfrm>
            <a:off x="512064" y="1600272"/>
            <a:ext cx="1973559" cy="312168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9F4306F-6405-4E46-A886-F7925441FFC0}"/>
              </a:ext>
            </a:extLst>
          </p:cNvPr>
          <p:cNvSpPr/>
          <p:nvPr/>
        </p:nvSpPr>
        <p:spPr>
          <a:xfrm>
            <a:off x="2774255" y="1600272"/>
            <a:ext cx="1973559" cy="192853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D8F54ACA-8E02-4A19-9F73-CE7715CA8283}"/>
              </a:ext>
            </a:extLst>
          </p:cNvPr>
          <p:cNvSpPr/>
          <p:nvPr/>
        </p:nvSpPr>
        <p:spPr>
          <a:xfrm>
            <a:off x="4984305" y="1661163"/>
            <a:ext cx="2614230" cy="9250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2FEF7085-3DFC-415F-96E8-16785A1B5279}"/>
              </a:ext>
            </a:extLst>
          </p:cNvPr>
          <p:cNvSpPr txBox="1"/>
          <p:nvPr/>
        </p:nvSpPr>
        <p:spPr>
          <a:xfrm>
            <a:off x="7887167" y="1661574"/>
            <a:ext cx="4121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Persons: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-Felhasználók személyes adatai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-Titkosított jelszavak tárolása</a:t>
            </a:r>
          </a:p>
          <a:p>
            <a:r>
              <a:rPr lang="hu-HU" sz="2000" dirty="0">
                <a:solidFill>
                  <a:srgbClr val="FFC000"/>
                </a:solidFill>
              </a:rPr>
              <a:t>-Utolsó bejelentkezés dátuma</a:t>
            </a:r>
          </a:p>
          <a:p>
            <a:endParaRPr lang="hu-HU" sz="2000" dirty="0">
              <a:solidFill>
                <a:srgbClr val="00B050"/>
              </a:solidFill>
            </a:endParaRPr>
          </a:p>
          <a:p>
            <a:endParaRPr lang="hu-HU" sz="2000" dirty="0"/>
          </a:p>
        </p:txBody>
      </p:sp>
      <p:pic>
        <p:nvPicPr>
          <p:cNvPr id="37" name="Kép 36">
            <a:extLst>
              <a:ext uri="{FF2B5EF4-FFF2-40B4-BE49-F238E27FC236}">
                <a16:creationId xmlns:a16="http://schemas.microsoft.com/office/drawing/2014/main" id="{11F6CCCC-8835-4760-902F-C6DEE615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65" y="4186077"/>
            <a:ext cx="5855593" cy="2461586"/>
          </a:xfrm>
          <a:prstGeom prst="rect">
            <a:avLst/>
          </a:prstGeom>
        </p:spPr>
      </p:pic>
      <p:sp>
        <p:nvSpPr>
          <p:cNvPr id="41" name="Téglalap 40">
            <a:extLst>
              <a:ext uri="{FF2B5EF4-FFF2-40B4-BE49-F238E27FC236}">
                <a16:creationId xmlns:a16="http://schemas.microsoft.com/office/drawing/2014/main" id="{2A932861-A7CC-4F0D-A1D5-B157CA76CBED}"/>
              </a:ext>
            </a:extLst>
          </p:cNvPr>
          <p:cNvSpPr/>
          <p:nvPr/>
        </p:nvSpPr>
        <p:spPr>
          <a:xfrm>
            <a:off x="4152844" y="4213015"/>
            <a:ext cx="1362476" cy="243464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églalap 41">
            <a:extLst>
              <a:ext uri="{FF2B5EF4-FFF2-40B4-BE49-F238E27FC236}">
                <a16:creationId xmlns:a16="http://schemas.microsoft.com/office/drawing/2014/main" id="{D9D364C1-8E5F-4FFC-B1DF-700E2757F1EF}"/>
              </a:ext>
            </a:extLst>
          </p:cNvPr>
          <p:cNvSpPr/>
          <p:nvPr/>
        </p:nvSpPr>
        <p:spPr>
          <a:xfrm>
            <a:off x="7985332" y="4210901"/>
            <a:ext cx="1626346" cy="24239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églalap 42">
            <a:extLst>
              <a:ext uri="{FF2B5EF4-FFF2-40B4-BE49-F238E27FC236}">
                <a16:creationId xmlns:a16="http://schemas.microsoft.com/office/drawing/2014/main" id="{52768E5B-ADA4-42D3-8F81-BD51EA5A5F5F}"/>
              </a:ext>
            </a:extLst>
          </p:cNvPr>
          <p:cNvSpPr/>
          <p:nvPr/>
        </p:nvSpPr>
        <p:spPr>
          <a:xfrm>
            <a:off x="5563908" y="4213015"/>
            <a:ext cx="1018712" cy="243464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églalap 43">
            <a:extLst>
              <a:ext uri="{FF2B5EF4-FFF2-40B4-BE49-F238E27FC236}">
                <a16:creationId xmlns:a16="http://schemas.microsoft.com/office/drawing/2014/main" id="{6613474D-6221-4204-89AC-3998BA00ADB7}"/>
              </a:ext>
            </a:extLst>
          </p:cNvPr>
          <p:cNvSpPr/>
          <p:nvPr/>
        </p:nvSpPr>
        <p:spPr>
          <a:xfrm>
            <a:off x="6617440" y="4213014"/>
            <a:ext cx="1370310" cy="242392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84DE9FC-6CE7-4152-B0D7-75DE03094265}"/>
              </a:ext>
            </a:extLst>
          </p:cNvPr>
          <p:cNvSpPr txBox="1"/>
          <p:nvPr/>
        </p:nvSpPr>
        <p:spPr>
          <a:xfrm>
            <a:off x="8166000" y="1560656"/>
            <a:ext cx="4351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Registers: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B0F0"/>
                </a:solidFill>
              </a:rPr>
              <a:t>-Felhasználó ID –ja</a:t>
            </a:r>
          </a:p>
          <a:p>
            <a:r>
              <a:rPr lang="hu-HU" sz="2000" dirty="0">
                <a:solidFill>
                  <a:srgbClr val="00B050"/>
                </a:solidFill>
              </a:rPr>
              <a:t>-Bevétel/Kiadás összege</a:t>
            </a:r>
          </a:p>
          <a:p>
            <a:r>
              <a:rPr lang="hu-HU" sz="2000" dirty="0">
                <a:solidFill>
                  <a:schemeClr val="accent1"/>
                </a:solidFill>
              </a:rPr>
              <a:t>-</a:t>
            </a:r>
            <a:r>
              <a:rPr lang="hu-HU" sz="2000" dirty="0">
                <a:solidFill>
                  <a:srgbClr val="FFC000"/>
                </a:solidFill>
              </a:rPr>
              <a:t>Bevétel/Kiadás dátuma</a:t>
            </a:r>
          </a:p>
          <a:p>
            <a:r>
              <a:rPr lang="hu-HU" sz="2000" dirty="0">
                <a:solidFill>
                  <a:srgbClr val="7030A0"/>
                </a:solidFill>
              </a:rPr>
              <a:t>-Bevétel/Kiadás kategóriája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5C5DF078-8CE3-4C0F-8D21-BBA0F3C2E83B}"/>
              </a:ext>
            </a:extLst>
          </p:cNvPr>
          <p:cNvSpPr txBox="1"/>
          <p:nvPr/>
        </p:nvSpPr>
        <p:spPr>
          <a:xfrm>
            <a:off x="8422169" y="1661163"/>
            <a:ext cx="3705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Categories:</a:t>
            </a:r>
          </a:p>
          <a:p>
            <a:endParaRPr lang="hu-HU" sz="2000" dirty="0"/>
          </a:p>
          <a:p>
            <a:r>
              <a:rPr lang="hu-HU" sz="2000" dirty="0">
                <a:solidFill>
                  <a:srgbClr val="0070C0"/>
                </a:solidFill>
              </a:rPr>
              <a:t>-Kategória megnevezése</a:t>
            </a:r>
          </a:p>
        </p:txBody>
      </p:sp>
      <p:pic>
        <p:nvPicPr>
          <p:cNvPr id="47" name="Kép 46">
            <a:extLst>
              <a:ext uri="{FF2B5EF4-FFF2-40B4-BE49-F238E27FC236}">
                <a16:creationId xmlns:a16="http://schemas.microsoft.com/office/drawing/2014/main" id="{17B25B64-8B05-41A5-BD4C-5547BFC8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5522"/>
            <a:ext cx="2227556" cy="3783310"/>
          </a:xfrm>
          <a:prstGeom prst="rect">
            <a:avLst/>
          </a:prstGeom>
        </p:spPr>
      </p:pic>
      <p:sp>
        <p:nvSpPr>
          <p:cNvPr id="48" name="Téglalap 47">
            <a:extLst>
              <a:ext uri="{FF2B5EF4-FFF2-40B4-BE49-F238E27FC236}">
                <a16:creationId xmlns:a16="http://schemas.microsoft.com/office/drawing/2014/main" id="{6A292A96-9B2F-4C29-8FBC-3234205BA206}"/>
              </a:ext>
            </a:extLst>
          </p:cNvPr>
          <p:cNvSpPr/>
          <p:nvPr/>
        </p:nvSpPr>
        <p:spPr>
          <a:xfrm>
            <a:off x="6427786" y="3105151"/>
            <a:ext cx="1844842" cy="375724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3A7B89B-B988-4577-82CD-5D2D6AF34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" y="5230436"/>
            <a:ext cx="12065192" cy="1482490"/>
          </a:xfrm>
          <a:prstGeom prst="rect">
            <a:avLst/>
          </a:prstGeom>
        </p:spPr>
      </p:pic>
      <p:sp>
        <p:nvSpPr>
          <p:cNvPr id="35" name="Téglalap 34">
            <a:extLst>
              <a:ext uri="{FF2B5EF4-FFF2-40B4-BE49-F238E27FC236}">
                <a16:creationId xmlns:a16="http://schemas.microsoft.com/office/drawing/2014/main" id="{4BA08CBC-064B-4646-9AA8-E850C289DBA9}"/>
              </a:ext>
            </a:extLst>
          </p:cNvPr>
          <p:cNvSpPr/>
          <p:nvPr/>
        </p:nvSpPr>
        <p:spPr>
          <a:xfrm>
            <a:off x="11179357" y="5230436"/>
            <a:ext cx="949239" cy="14803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2DF293BA-074A-4811-ABC8-91F2D3F3DCEB}"/>
              </a:ext>
            </a:extLst>
          </p:cNvPr>
          <p:cNvSpPr/>
          <p:nvPr/>
        </p:nvSpPr>
        <p:spPr>
          <a:xfrm>
            <a:off x="6390311" y="5230436"/>
            <a:ext cx="4789046" cy="148333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EE479F65-57A8-435C-A820-BA6D50967FC3}"/>
              </a:ext>
            </a:extLst>
          </p:cNvPr>
          <p:cNvSpPr/>
          <p:nvPr/>
        </p:nvSpPr>
        <p:spPr>
          <a:xfrm>
            <a:off x="1101000" y="5228323"/>
            <a:ext cx="5289312" cy="148249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277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21" grpId="0" animBg="1"/>
      <p:bldP spid="21" grpId="1" animBg="1"/>
      <p:bldP spid="23" grpId="0" animBg="1"/>
      <p:bldP spid="23" grpId="1" animBg="1"/>
      <p:bldP spid="24" grpId="0" animBg="1"/>
      <p:bldP spid="39" grpId="0"/>
      <p:bldP spid="39" grpId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46" grpId="0"/>
      <p:bldP spid="48" grpId="0" animBg="1"/>
      <p:bldP spid="35" grpId="0" animBg="1"/>
      <p:bldP spid="35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1B936D-FC79-4966-8147-F2ED67CD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347" y="2664000"/>
            <a:ext cx="6335305" cy="939105"/>
          </a:xfrm>
        </p:spPr>
        <p:txBody>
          <a:bodyPr/>
          <a:lstStyle/>
          <a:p>
            <a:pPr algn="ctr"/>
            <a:r>
              <a:rPr lang="hu-HU" dirty="0"/>
              <a:t>felhasználói felület</a:t>
            </a:r>
          </a:p>
        </p:txBody>
      </p:sp>
    </p:spTree>
    <p:extLst>
      <p:ext uri="{BB962C8B-B14F-4D97-AF65-F5344CB8AC3E}">
        <p14:creationId xmlns:p14="http://schemas.microsoft.com/office/powerpoint/2010/main" val="112622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háttér 1">
            <a:extLst>
              <a:ext uri="{FF2B5EF4-FFF2-40B4-BE49-F238E27FC236}">
                <a16:creationId xmlns:a16="http://schemas.microsoft.com/office/drawing/2014/main" id="{0E4E34BE-8267-4389-A434-4F877499F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resp 1">
            <a:extLst>
              <a:ext uri="{FF2B5EF4-FFF2-40B4-BE49-F238E27FC236}">
                <a16:creationId xmlns:a16="http://schemas.microsoft.com/office/drawing/2014/main" id="{52ABBF51-06F1-43A2-A980-09939010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4" y="498803"/>
            <a:ext cx="2423811" cy="6299621"/>
          </a:xfrm>
          <a:prstGeom prst="rect">
            <a:avLst/>
          </a:prstGeom>
        </p:spPr>
      </p:pic>
      <p:sp>
        <p:nvSpPr>
          <p:cNvPr id="32" name="Téglalap 31">
            <a:extLst>
              <a:ext uri="{FF2B5EF4-FFF2-40B4-BE49-F238E27FC236}">
                <a16:creationId xmlns:a16="http://schemas.microsoft.com/office/drawing/2014/main" id="{A8A0E75E-D608-4DB8-90CD-5B9CD657DD5C}"/>
              </a:ext>
            </a:extLst>
          </p:cNvPr>
          <p:cNvSpPr/>
          <p:nvPr/>
        </p:nvSpPr>
        <p:spPr>
          <a:xfrm>
            <a:off x="4791000" y="1404000"/>
            <a:ext cx="2610000" cy="29250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6" name="Kép 35">
            <a:extLst>
              <a:ext uri="{FF2B5EF4-FFF2-40B4-BE49-F238E27FC236}">
                <a16:creationId xmlns:a16="http://schemas.microsoft.com/office/drawing/2014/main" id="{11ADB61B-41E9-48DF-A7B6-5FC74E91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000" y="2192880"/>
            <a:ext cx="4195316" cy="1236120"/>
          </a:xfrm>
          <a:prstGeom prst="rect">
            <a:avLst/>
          </a:prstGeom>
        </p:spPr>
      </p:pic>
      <p:pic>
        <p:nvPicPr>
          <p:cNvPr id="42" name="háttér 2">
            <a:extLst>
              <a:ext uri="{FF2B5EF4-FFF2-40B4-BE49-F238E27FC236}">
                <a16:creationId xmlns:a16="http://schemas.microsoft.com/office/drawing/2014/main" id="{0F048AD2-6814-428E-A106-57CC99A40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4" name="resp 2">
            <a:extLst>
              <a:ext uri="{FF2B5EF4-FFF2-40B4-BE49-F238E27FC236}">
                <a16:creationId xmlns:a16="http://schemas.microsoft.com/office/drawing/2014/main" id="{0EADDAAC-188A-4A7A-904B-50F466E2A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1" y="564107"/>
            <a:ext cx="2482644" cy="6259138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E8CCC4E2-8E86-46D5-B320-310B705FDE74}"/>
              </a:ext>
            </a:extLst>
          </p:cNvPr>
          <p:cNvSpPr txBox="1"/>
          <p:nvPr/>
        </p:nvSpPr>
        <p:spPr>
          <a:xfrm>
            <a:off x="8886000" y="2124000"/>
            <a:ext cx="317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Sikeres</a:t>
            </a:r>
            <a:r>
              <a:rPr lang="hu-HU" sz="2000" b="1" dirty="0">
                <a:solidFill>
                  <a:srgbClr val="FF0000"/>
                </a:solidFill>
              </a:rPr>
              <a:t> </a:t>
            </a:r>
            <a:r>
              <a:rPr lang="hu-HU" sz="2400" b="1" dirty="0">
                <a:solidFill>
                  <a:srgbClr val="FF0000"/>
                </a:solidFill>
              </a:rPr>
              <a:t>regisztráció</a:t>
            </a:r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74B00A49-C2F7-43FF-AC31-858CE90D17F2}"/>
              </a:ext>
            </a:extLst>
          </p:cNvPr>
          <p:cNvSpPr/>
          <p:nvPr/>
        </p:nvSpPr>
        <p:spPr>
          <a:xfrm>
            <a:off x="606000" y="5814000"/>
            <a:ext cx="1530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395AD83-F536-46F8-AC78-40006589AE7A}"/>
              </a:ext>
            </a:extLst>
          </p:cNvPr>
          <p:cNvSpPr/>
          <p:nvPr/>
        </p:nvSpPr>
        <p:spPr>
          <a:xfrm>
            <a:off x="5240450" y="4171500"/>
            <a:ext cx="180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6" name="háttér3">
            <a:extLst>
              <a:ext uri="{FF2B5EF4-FFF2-40B4-BE49-F238E27FC236}">
                <a16:creationId xmlns:a16="http://schemas.microsoft.com/office/drawing/2014/main" id="{58897C9F-D14C-45BC-BAE1-72AAF9D343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sp 1 szöveg">
            <a:extLst>
              <a:ext uri="{FF2B5EF4-FFF2-40B4-BE49-F238E27FC236}">
                <a16:creationId xmlns:a16="http://schemas.microsoft.com/office/drawing/2014/main" id="{A2870841-FE8B-4469-952C-09F97ADC7C59}"/>
              </a:ext>
            </a:extLst>
          </p:cNvPr>
          <p:cNvSpPr txBox="1"/>
          <p:nvPr/>
        </p:nvSpPr>
        <p:spPr>
          <a:xfrm>
            <a:off x="16458" y="67687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7" name="reg szöveg">
            <a:extLst>
              <a:ext uri="{FF2B5EF4-FFF2-40B4-BE49-F238E27FC236}">
                <a16:creationId xmlns:a16="http://schemas.microsoft.com/office/drawing/2014/main" id="{594F0A4F-16FF-42B1-920B-528F323B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1933" y="0"/>
            <a:ext cx="4349731" cy="1112156"/>
          </a:xfrm>
        </p:spPr>
        <p:txBody>
          <a:bodyPr/>
          <a:lstStyle/>
          <a:p>
            <a:r>
              <a:rPr lang="hu-HU" dirty="0"/>
              <a:t>regisztráció</a:t>
            </a:r>
          </a:p>
        </p:txBody>
      </p:sp>
      <p:pic>
        <p:nvPicPr>
          <p:cNvPr id="48" name="Kép 47">
            <a:extLst>
              <a:ext uri="{FF2B5EF4-FFF2-40B4-BE49-F238E27FC236}">
                <a16:creationId xmlns:a16="http://schemas.microsoft.com/office/drawing/2014/main" id="{AF0A2267-B355-4653-A116-94EE2CC94A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512173"/>
            <a:ext cx="2482644" cy="6298662"/>
          </a:xfrm>
          <a:prstGeom prst="rect">
            <a:avLst/>
          </a:prstGeom>
        </p:spPr>
      </p:pic>
      <p:sp>
        <p:nvSpPr>
          <p:cNvPr id="49" name="Téglalap 48">
            <a:extLst>
              <a:ext uri="{FF2B5EF4-FFF2-40B4-BE49-F238E27FC236}">
                <a16:creationId xmlns:a16="http://schemas.microsoft.com/office/drawing/2014/main" id="{B990098B-C034-483D-AEA1-4B138F675AC9}"/>
              </a:ext>
            </a:extLst>
          </p:cNvPr>
          <p:cNvSpPr/>
          <p:nvPr/>
        </p:nvSpPr>
        <p:spPr>
          <a:xfrm>
            <a:off x="4791000" y="4171500"/>
            <a:ext cx="2610000" cy="31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D12BB84A-38BE-4CC8-8DC2-2CA7B4131D34}"/>
              </a:ext>
            </a:extLst>
          </p:cNvPr>
          <p:cNvSpPr/>
          <p:nvPr/>
        </p:nvSpPr>
        <p:spPr>
          <a:xfrm>
            <a:off x="327209" y="5814000"/>
            <a:ext cx="2115000" cy="225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E64EB13-8C2D-4E1A-9B0D-97489F0688F7}"/>
              </a:ext>
            </a:extLst>
          </p:cNvPr>
          <p:cNvSpPr txBox="1"/>
          <p:nvPr/>
        </p:nvSpPr>
        <p:spPr>
          <a:xfrm>
            <a:off x="8481000" y="2288053"/>
            <a:ext cx="371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F0000"/>
                </a:solidFill>
              </a:rPr>
              <a:t>Sikertelen regisztráció</a:t>
            </a:r>
          </a:p>
        </p:txBody>
      </p:sp>
    </p:spTree>
    <p:extLst>
      <p:ext uri="{BB962C8B-B14F-4D97-AF65-F5344CB8AC3E}">
        <p14:creationId xmlns:p14="http://schemas.microsoft.com/office/powerpoint/2010/main" val="158935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5" grpId="0"/>
      <p:bldP spid="23" grpId="0" animBg="1"/>
      <p:bldP spid="24" grpId="0" animBg="1"/>
      <p:bldP spid="18" grpId="0"/>
      <p:bldP spid="7" grpId="0"/>
      <p:bldP spid="49" grpId="0" animBg="1"/>
      <p:bldP spid="50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áttér 1">
            <a:extLst>
              <a:ext uri="{FF2B5EF4-FFF2-40B4-BE49-F238E27FC236}">
                <a16:creationId xmlns:a16="http://schemas.microsoft.com/office/drawing/2014/main" id="{17976370-4BEE-4A1D-83AF-3920AE13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resp 1">
            <a:extLst>
              <a:ext uri="{FF2B5EF4-FFF2-40B4-BE49-F238E27FC236}">
                <a16:creationId xmlns:a16="http://schemas.microsoft.com/office/drawing/2014/main" id="{A1E9C2D3-924E-42B8-A6C8-1A87AAB3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0" y="640579"/>
            <a:ext cx="2919954" cy="6174000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E295E4A-944D-4688-A952-564B74E1D209}"/>
              </a:ext>
            </a:extLst>
          </p:cNvPr>
          <p:cNvSpPr/>
          <p:nvPr/>
        </p:nvSpPr>
        <p:spPr>
          <a:xfrm>
            <a:off x="5262847" y="2934000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E09090D1-ABB6-4403-9D8E-0567DD4F1895}"/>
              </a:ext>
            </a:extLst>
          </p:cNvPr>
          <p:cNvSpPr/>
          <p:nvPr/>
        </p:nvSpPr>
        <p:spPr>
          <a:xfrm>
            <a:off x="698112" y="3727579"/>
            <a:ext cx="1688154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6" name="háttár2">
            <a:extLst>
              <a:ext uri="{FF2B5EF4-FFF2-40B4-BE49-F238E27FC236}">
                <a16:creationId xmlns:a16="http://schemas.microsoft.com/office/drawing/2014/main" id="{542EFC52-7B83-471A-A049-77B5A0CEA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resp 2">
            <a:extLst>
              <a:ext uri="{FF2B5EF4-FFF2-40B4-BE49-F238E27FC236}">
                <a16:creationId xmlns:a16="http://schemas.microsoft.com/office/drawing/2014/main" id="{D2E65C70-9236-46BC-A46F-60B264E8C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6" y="608147"/>
            <a:ext cx="2417886" cy="6217421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4F66E04A-FA40-4A62-91F1-C9F6D5897989}"/>
              </a:ext>
            </a:extLst>
          </p:cNvPr>
          <p:cNvSpPr/>
          <p:nvPr/>
        </p:nvSpPr>
        <p:spPr>
          <a:xfrm>
            <a:off x="5274763" y="2939270"/>
            <a:ext cx="1676238" cy="26473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A7A7FB80-35BA-47F2-83D8-4AA7ACCD3C16}"/>
              </a:ext>
            </a:extLst>
          </p:cNvPr>
          <p:cNvSpPr/>
          <p:nvPr/>
        </p:nvSpPr>
        <p:spPr>
          <a:xfrm>
            <a:off x="704070" y="3282069"/>
            <a:ext cx="1682196" cy="270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háttér 3">
            <a:extLst>
              <a:ext uri="{FF2B5EF4-FFF2-40B4-BE49-F238E27FC236}">
                <a16:creationId xmlns:a16="http://schemas.microsoft.com/office/drawing/2014/main" id="{3C57DA09-9028-46E9-A06F-2C5837CA1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ED4ED71-5B52-4D9C-9123-861FED4F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0793" y="225325"/>
            <a:ext cx="4659209" cy="743667"/>
          </a:xfrm>
        </p:spPr>
        <p:txBody>
          <a:bodyPr>
            <a:normAutofit fontScale="90000"/>
          </a:bodyPr>
          <a:lstStyle/>
          <a:p>
            <a:r>
              <a:rPr lang="hu-HU" dirty="0"/>
              <a:t>bejelentkezés</a:t>
            </a:r>
          </a:p>
        </p:txBody>
      </p:sp>
      <p:sp>
        <p:nvSpPr>
          <p:cNvPr id="9" name="resp 1 szöveg">
            <a:extLst>
              <a:ext uri="{FF2B5EF4-FFF2-40B4-BE49-F238E27FC236}">
                <a16:creationId xmlns:a16="http://schemas.microsoft.com/office/drawing/2014/main" id="{D17C2A45-1894-43B2-8613-E719D0DDDA83}"/>
              </a:ext>
            </a:extLst>
          </p:cNvPr>
          <p:cNvSpPr txBox="1"/>
          <p:nvPr/>
        </p:nvSpPr>
        <p:spPr>
          <a:xfrm>
            <a:off x="111000" y="187191"/>
            <a:ext cx="286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/>
              <a:t>Reszponzív kinézet 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2125BBE-EE9D-4548-AC50-3F91BC8CADDC}"/>
              </a:ext>
            </a:extLst>
          </p:cNvPr>
          <p:cNvSpPr txBox="1"/>
          <p:nvPr/>
        </p:nvSpPr>
        <p:spPr>
          <a:xfrm>
            <a:off x="8706016" y="1989000"/>
            <a:ext cx="337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</a:rPr>
              <a:t>Bejelentkezés sikertelen</a:t>
            </a:r>
          </a:p>
        </p:txBody>
      </p:sp>
      <p:pic>
        <p:nvPicPr>
          <p:cNvPr id="34" name="resp 3">
            <a:extLst>
              <a:ext uri="{FF2B5EF4-FFF2-40B4-BE49-F238E27FC236}">
                <a16:creationId xmlns:a16="http://schemas.microsoft.com/office/drawing/2014/main" id="{DBC4D676-0D8D-416B-8911-54931F3FB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0" y="565727"/>
            <a:ext cx="2769378" cy="6248852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05FBAFB2-15AA-4948-8F96-193A4A2ADB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4071862"/>
            <a:ext cx="4267200" cy="1257300"/>
          </a:xfrm>
          <a:prstGeom prst="rect">
            <a:avLst/>
          </a:prstGeom>
        </p:spPr>
      </p:pic>
      <p:pic>
        <p:nvPicPr>
          <p:cNvPr id="36" name="háttér 4">
            <a:extLst>
              <a:ext uri="{FF2B5EF4-FFF2-40B4-BE49-F238E27FC236}">
                <a16:creationId xmlns:a16="http://schemas.microsoft.com/office/drawing/2014/main" id="{E2B80647-4948-42F5-868E-B642775F5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02"/>
            <a:ext cx="12192000" cy="6858000"/>
          </a:xfrm>
          <a:prstGeom prst="rect">
            <a:avLst/>
          </a:prstGeom>
        </p:spPr>
      </p:pic>
      <p:sp>
        <p:nvSpPr>
          <p:cNvPr id="37" name="Szövegdoboz 36">
            <a:extLst>
              <a:ext uri="{FF2B5EF4-FFF2-40B4-BE49-F238E27FC236}">
                <a16:creationId xmlns:a16="http://schemas.microsoft.com/office/drawing/2014/main" id="{A0CE9162-B217-4C84-A834-ED499FC3D295}"/>
              </a:ext>
            </a:extLst>
          </p:cNvPr>
          <p:cNvSpPr txBox="1"/>
          <p:nvPr/>
        </p:nvSpPr>
        <p:spPr>
          <a:xfrm>
            <a:off x="8745395" y="2173665"/>
            <a:ext cx="332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F0000"/>
                </a:solidFill>
              </a:rPr>
              <a:t>Sikeres bejelentkezés</a:t>
            </a:r>
          </a:p>
        </p:txBody>
      </p:sp>
    </p:spTree>
    <p:extLst>
      <p:ext uri="{BB962C8B-B14F-4D97-AF65-F5344CB8AC3E}">
        <p14:creationId xmlns:p14="http://schemas.microsoft.com/office/powerpoint/2010/main" val="147736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0" grpId="0" animBg="1"/>
      <p:bldP spid="22" grpId="0" animBg="1"/>
      <p:bldP spid="2" grpId="0"/>
      <p:bldP spid="9" grpId="0"/>
      <p:bldP spid="14" grpId="0"/>
      <p:bldP spid="3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betű">
  <a:themeElements>
    <a:clrScheme name="Fabet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bet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abet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TM10001106[[fn=Jelvény]]</Template>
  <TotalTime>4708</TotalTime>
  <Words>1729</Words>
  <Application>Microsoft Office PowerPoint</Application>
  <PresentationFormat>Szélesvásznú</PresentationFormat>
  <Paragraphs>303</Paragraphs>
  <Slides>29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7" baseType="lpstr">
      <vt:lpstr>Arial</vt:lpstr>
      <vt:lpstr>Calibri</vt:lpstr>
      <vt:lpstr>Rockwell</vt:lpstr>
      <vt:lpstr>Rockwell Condensed</vt:lpstr>
      <vt:lpstr>Segoe UI Historic</vt:lpstr>
      <vt:lpstr>Times New Roman</vt:lpstr>
      <vt:lpstr>Wingdings</vt:lpstr>
      <vt:lpstr>Fabetű</vt:lpstr>
      <vt:lpstr>Költségvetés kimutatás</vt:lpstr>
      <vt:lpstr>Projekt célja</vt:lpstr>
      <vt:lpstr>Biztonság </vt:lpstr>
      <vt:lpstr>Projekt leírása</vt:lpstr>
      <vt:lpstr>Projekt leírása</vt:lpstr>
      <vt:lpstr>Adattárolás</vt:lpstr>
      <vt:lpstr>felhasználói felület</vt:lpstr>
      <vt:lpstr>regisztráció</vt:lpstr>
      <vt:lpstr>bejelentkezés</vt:lpstr>
      <vt:lpstr>Felhasználói kezdőlap</vt:lpstr>
      <vt:lpstr>Lekérdezés</vt:lpstr>
      <vt:lpstr>Posztok módosítása</vt:lpstr>
      <vt:lpstr>Felhasználó adatai </vt:lpstr>
      <vt:lpstr>Admin felület</vt:lpstr>
      <vt:lpstr>Bejelentkezés</vt:lpstr>
      <vt:lpstr>Admin kezdőlap</vt:lpstr>
      <vt:lpstr>Kategóriakezelés</vt:lpstr>
      <vt:lpstr>Felhasználók</vt:lpstr>
      <vt:lpstr>Oldal működése Példákkal </vt:lpstr>
      <vt:lpstr>Táblázatok  betöltése</vt:lpstr>
      <vt:lpstr>Egyéb elemek betöltése</vt:lpstr>
      <vt:lpstr>Új Adat hozzáadása</vt:lpstr>
      <vt:lpstr>Adatok Módosítása</vt:lpstr>
      <vt:lpstr>Adatok törlése</vt:lpstr>
      <vt:lpstr>PowerPoint-bemutató</vt:lpstr>
      <vt:lpstr>Tesztelés</vt:lpstr>
      <vt:lpstr>Szerver tesztelése</vt:lpstr>
      <vt:lpstr>Kliens tesztelése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Tamás</dc:creator>
  <cp:lastModifiedBy>Tamás</cp:lastModifiedBy>
  <cp:revision>341</cp:revision>
  <dcterms:created xsi:type="dcterms:W3CDTF">2022-08-20T12:48:11Z</dcterms:created>
  <dcterms:modified xsi:type="dcterms:W3CDTF">2022-09-17T13:19:55Z</dcterms:modified>
</cp:coreProperties>
</file>